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x="18288000" cy="10287000"/>
  <p:notesSz cx="6858000" cy="9144000"/>
  <p:embeddedFontLst>
    <p:embeddedFont>
      <p:font typeface="TS Qamus Bold" charset="1" panose="00000800000000000000"/>
      <p:regular r:id="rId20"/>
    </p:embeddedFont>
    <p:embeddedFont>
      <p:font typeface="Open Sans" charset="1" panose="020B0606030504020204"/>
      <p:regular r:id="rId21"/>
    </p:embeddedFont>
    <p:embeddedFont>
      <p:font typeface="Open Sans Bold" charset="1" panose="020B0806030504020204"/>
      <p:regular r:id="rId22"/>
    </p:embeddedFont>
    <p:embeddedFont>
      <p:font typeface="DM Sans" charset="1" panose="00000000000000000000"/>
      <p:regular r:id="rId23"/>
    </p:embeddedFont>
    <p:embeddedFont>
      <p:font typeface="DM Sans Bold" charset="1" panose="0000000000000000000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19.svg" Type="http://schemas.openxmlformats.org/officeDocument/2006/relationships/image"/><Relationship Id="rId4" Target="../media/image20.png" Type="http://schemas.openxmlformats.org/officeDocument/2006/relationships/image"/><Relationship Id="rId5" Target="../media/image21.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png" Type="http://schemas.openxmlformats.org/officeDocument/2006/relationships/image"/><Relationship Id="rId3" Target="../media/image23.svg" Type="http://schemas.openxmlformats.org/officeDocument/2006/relationships/image"/><Relationship Id="rId4" Target="../media/image24.png" Type="http://schemas.openxmlformats.org/officeDocument/2006/relationships/image"/><Relationship Id="rId5" Target="../media/image25.svg" Type="http://schemas.openxmlformats.org/officeDocument/2006/relationships/image"/><Relationship Id="rId6" Target="../media/image26.png" Type="http://schemas.openxmlformats.org/officeDocument/2006/relationships/image"/><Relationship Id="rId7" Target="../media/image27.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8.png" Type="http://schemas.openxmlformats.org/officeDocument/2006/relationships/image"/><Relationship Id="rId3" Target="../media/image29.svg" Type="http://schemas.openxmlformats.org/officeDocument/2006/relationships/image"/><Relationship Id="rId4" Target="../media/image30.png" Type="http://schemas.openxmlformats.org/officeDocument/2006/relationships/image"/><Relationship Id="rId5" Target="../media/image31.svg" Type="http://schemas.openxmlformats.org/officeDocument/2006/relationships/image"/><Relationship Id="rId6" Target="../media/image32.png" Type="http://schemas.openxmlformats.org/officeDocument/2006/relationships/image"/><Relationship Id="rId7" Target="../media/image33.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4.png" Type="http://schemas.openxmlformats.org/officeDocument/2006/relationships/image"/><Relationship Id="rId3" Target="../media/image35.svg" Type="http://schemas.openxmlformats.org/officeDocument/2006/relationships/image"/><Relationship Id="rId4" Target="../media/image36.png" Type="http://schemas.openxmlformats.org/officeDocument/2006/relationships/image"/><Relationship Id="rId5" Target="../media/image37.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38.png" Type="http://schemas.openxmlformats.org/officeDocument/2006/relationships/image"/><Relationship Id="rId9" Target="../media/image39.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0.png" Type="http://schemas.openxmlformats.org/officeDocument/2006/relationships/image"/><Relationship Id="rId3" Target="../media/image41.svg" Type="http://schemas.openxmlformats.org/officeDocument/2006/relationships/image"/><Relationship Id="rId4" Target="../media/image42.png" Type="http://schemas.openxmlformats.org/officeDocument/2006/relationships/image"/><Relationship Id="rId5" Target="../media/image43.svg" Type="http://schemas.openxmlformats.org/officeDocument/2006/relationships/image"/><Relationship Id="rId6" Target="../media/image44.png" Type="http://schemas.openxmlformats.org/officeDocument/2006/relationships/image"/><Relationship Id="rId7" Target="../media/image45.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30.png" Type="http://schemas.openxmlformats.org/officeDocument/2006/relationships/image"/><Relationship Id="rId5" Target="../media/image31.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 Id="rId4" Target="../media/image46.png" Type="http://schemas.openxmlformats.org/officeDocument/2006/relationships/image"/><Relationship Id="rId5" Target="../media/image47.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8.png" Type="http://schemas.openxmlformats.org/officeDocument/2006/relationships/image"/><Relationship Id="rId3" Target="../media/image49.svg" Type="http://schemas.openxmlformats.org/officeDocument/2006/relationships/image"/><Relationship Id="rId4" Target="../media/image50.png" Type="http://schemas.openxmlformats.org/officeDocument/2006/relationships/image"/><Relationship Id="rId5" Target="../media/image51.svg" Type="http://schemas.openxmlformats.org/officeDocument/2006/relationships/image"/><Relationship Id="rId6" Target="../media/image52.png" Type="http://schemas.openxmlformats.org/officeDocument/2006/relationships/image"/><Relationship Id="rId7" Target="../media/image53.svg" Type="http://schemas.openxmlformats.org/officeDocument/2006/relationships/image"/><Relationship Id="rId8" Target="../media/image54.png" Type="http://schemas.openxmlformats.org/officeDocument/2006/relationships/image"/><Relationship Id="rId9" Target="../media/image55.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8.png" Type="http://schemas.openxmlformats.org/officeDocument/2006/relationships/image"/><Relationship Id="rId3" Target="../media/image49.svg" Type="http://schemas.openxmlformats.org/officeDocument/2006/relationships/image"/><Relationship Id="rId4" Target="../media/image56.png" Type="http://schemas.openxmlformats.org/officeDocument/2006/relationships/image"/><Relationship Id="rId5" Target="../media/image57.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8.png" Type="http://schemas.openxmlformats.org/officeDocument/2006/relationships/image"/><Relationship Id="rId3" Target="../media/image49.svg" Type="http://schemas.openxmlformats.org/officeDocument/2006/relationships/image"/><Relationship Id="rId4" Target="../media/image58.png" Type="http://schemas.openxmlformats.org/officeDocument/2006/relationships/image"/><Relationship Id="rId5" Target="../media/image59.svg" Type="http://schemas.openxmlformats.org/officeDocument/2006/relationships/image"/><Relationship Id="rId6" Target="../media/image60.png" Type="http://schemas.openxmlformats.org/officeDocument/2006/relationships/image"/><Relationship Id="rId7" Target="../media/image61.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EB907C"/>
        </a:solidFill>
      </p:bgPr>
    </p:bg>
    <p:spTree>
      <p:nvGrpSpPr>
        <p:cNvPr id="1" name=""/>
        <p:cNvGrpSpPr/>
        <p:nvPr/>
      </p:nvGrpSpPr>
      <p:grpSpPr>
        <a:xfrm>
          <a:off x="0" y="0"/>
          <a:ext cx="0" cy="0"/>
          <a:chOff x="0" y="0"/>
          <a:chExt cx="0" cy="0"/>
        </a:xfrm>
      </p:grpSpPr>
      <p:sp>
        <p:nvSpPr>
          <p:cNvPr name="AutoShape 2" id="2"/>
          <p:cNvSpPr/>
          <p:nvPr/>
        </p:nvSpPr>
        <p:spPr>
          <a:xfrm>
            <a:off x="1028700" y="1028700"/>
            <a:ext cx="14513590" cy="0"/>
          </a:xfrm>
          <a:prstGeom prst="line">
            <a:avLst/>
          </a:prstGeom>
          <a:ln cap="flat" w="38100">
            <a:solidFill>
              <a:srgbClr val="000000"/>
            </a:solidFill>
            <a:prstDash val="solid"/>
            <a:headEnd type="none" len="sm" w="sm"/>
            <a:tailEnd type="none" len="sm" w="sm"/>
          </a:ln>
        </p:spPr>
      </p:sp>
      <p:sp>
        <p:nvSpPr>
          <p:cNvPr name="TextBox 3" id="3"/>
          <p:cNvSpPr txBox="true"/>
          <p:nvPr/>
        </p:nvSpPr>
        <p:spPr>
          <a:xfrm rot="0">
            <a:off x="1234211" y="2182883"/>
            <a:ext cx="10777483" cy="4036695"/>
          </a:xfrm>
          <a:prstGeom prst="rect">
            <a:avLst/>
          </a:prstGeom>
        </p:spPr>
        <p:txBody>
          <a:bodyPr anchor="t" rtlCol="false" tIns="0" lIns="0" bIns="0" rIns="0">
            <a:spAutoFit/>
          </a:bodyPr>
          <a:lstStyle/>
          <a:p>
            <a:pPr algn="l" marL="0" indent="0" lvl="0">
              <a:lnSpc>
                <a:spcPts val="10560"/>
              </a:lnSpc>
            </a:pPr>
            <a:r>
              <a:rPr lang="en-US" b="true" sz="9600">
                <a:solidFill>
                  <a:srgbClr val="000000"/>
                </a:solidFill>
                <a:latin typeface="TS Qamus Bold"/>
                <a:ea typeface="TS Qamus Bold"/>
                <a:cs typeface="TS Qamus Bold"/>
                <a:sym typeface="TS Qamus Bold"/>
              </a:rPr>
              <a:t>Projet : Stratégie d’alignement</a:t>
            </a:r>
          </a:p>
        </p:txBody>
      </p:sp>
      <p:sp>
        <p:nvSpPr>
          <p:cNvPr name="TextBox 4" id="4"/>
          <p:cNvSpPr txBox="true"/>
          <p:nvPr/>
        </p:nvSpPr>
        <p:spPr>
          <a:xfrm rot="0">
            <a:off x="1739418" y="6493564"/>
            <a:ext cx="5357156" cy="291978"/>
          </a:xfrm>
          <a:prstGeom prst="rect">
            <a:avLst/>
          </a:prstGeom>
        </p:spPr>
        <p:txBody>
          <a:bodyPr anchor="t" rtlCol="false" tIns="0" lIns="0" bIns="0" rIns="0">
            <a:spAutoFit/>
          </a:bodyPr>
          <a:lstStyle/>
          <a:p>
            <a:pPr algn="ctr" marL="0" indent="0" lvl="0">
              <a:lnSpc>
                <a:spcPts val="2189"/>
              </a:lnSpc>
            </a:pPr>
            <a:r>
              <a:rPr lang="en-US" b="true" sz="1990">
                <a:solidFill>
                  <a:srgbClr val="000000"/>
                </a:solidFill>
                <a:latin typeface="TS Qamus Bold"/>
                <a:ea typeface="TS Qamus Bold"/>
                <a:cs typeface="TS Qamus Bold"/>
                <a:sym typeface="TS Qamus Bold"/>
              </a:rPr>
              <a:t>KENZA, INES, MORGANE, CLARA</a:t>
            </a:r>
          </a:p>
        </p:txBody>
      </p:sp>
      <p:sp>
        <p:nvSpPr>
          <p:cNvPr name="Freeform 5" id="5"/>
          <p:cNvSpPr/>
          <p:nvPr/>
        </p:nvSpPr>
        <p:spPr>
          <a:xfrm flipH="false" flipV="false" rot="-5650611">
            <a:off x="13479480" y="5476765"/>
            <a:ext cx="6516949" cy="6932925"/>
          </a:xfrm>
          <a:custGeom>
            <a:avLst/>
            <a:gdLst/>
            <a:ahLst/>
            <a:cxnLst/>
            <a:rect r="r" b="b" t="t" l="l"/>
            <a:pathLst>
              <a:path h="6932925" w="6516949">
                <a:moveTo>
                  <a:pt x="0" y="0"/>
                </a:moveTo>
                <a:lnTo>
                  <a:pt x="6516950" y="0"/>
                </a:lnTo>
                <a:lnTo>
                  <a:pt x="6516950" y="6932925"/>
                </a:lnTo>
                <a:lnTo>
                  <a:pt x="0" y="693292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1400031" y="7859451"/>
            <a:ext cx="5192177" cy="4114800"/>
          </a:xfrm>
          <a:custGeom>
            <a:avLst/>
            <a:gdLst/>
            <a:ahLst/>
            <a:cxnLst/>
            <a:rect r="r" b="b" t="t" l="l"/>
            <a:pathLst>
              <a:path h="4114800" w="5192177">
                <a:moveTo>
                  <a:pt x="0" y="0"/>
                </a:moveTo>
                <a:lnTo>
                  <a:pt x="5192177" y="0"/>
                </a:lnTo>
                <a:lnTo>
                  <a:pt x="5192177"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15801156" y="852170"/>
            <a:ext cx="2486844" cy="314959"/>
          </a:xfrm>
          <a:prstGeom prst="rect">
            <a:avLst/>
          </a:prstGeom>
        </p:spPr>
        <p:txBody>
          <a:bodyPr anchor="t" rtlCol="false" tIns="0" lIns="0" bIns="0" rIns="0">
            <a:spAutoFit/>
          </a:bodyPr>
          <a:lstStyle/>
          <a:p>
            <a:pPr algn="l">
              <a:lnSpc>
                <a:spcPts val="2590"/>
              </a:lnSpc>
            </a:pPr>
            <a:r>
              <a:rPr lang="en-US" sz="1850" b="true">
                <a:solidFill>
                  <a:srgbClr val="000000"/>
                </a:solidFill>
                <a:latin typeface="TS Qamus Bold"/>
                <a:ea typeface="TS Qamus Bold"/>
                <a:cs typeface="TS Qamus Bold"/>
                <a:sym typeface="TS Qamus Bold"/>
              </a:rPr>
              <a:t> 2024</a:t>
            </a:r>
          </a:p>
        </p:txBody>
      </p:sp>
      <p:sp>
        <p:nvSpPr>
          <p:cNvPr name="TextBox 8" id="8"/>
          <p:cNvSpPr txBox="true"/>
          <p:nvPr/>
        </p:nvSpPr>
        <p:spPr>
          <a:xfrm rot="0">
            <a:off x="3409493" y="6728392"/>
            <a:ext cx="1390352" cy="431799"/>
          </a:xfrm>
          <a:prstGeom prst="rect">
            <a:avLst/>
          </a:prstGeom>
        </p:spPr>
        <p:txBody>
          <a:bodyPr anchor="t" rtlCol="false" tIns="0" lIns="0" bIns="0" rIns="0">
            <a:spAutoFit/>
          </a:bodyPr>
          <a:lstStyle/>
          <a:p>
            <a:pPr algn="ctr">
              <a:lnSpc>
                <a:spcPts val="3500"/>
              </a:lnSpc>
            </a:pPr>
            <a:r>
              <a:rPr lang="en-US" sz="2500">
                <a:solidFill>
                  <a:srgbClr val="000000"/>
                </a:solidFill>
                <a:latin typeface="Open Sans"/>
                <a:ea typeface="Open Sans"/>
                <a:cs typeface="Open Sans"/>
                <a:sym typeface="Open Sans"/>
              </a:rPr>
              <a:t>M2 MITIC</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FFAF6"/>
        </a:solidFill>
      </p:bgPr>
    </p:bg>
    <p:spTree>
      <p:nvGrpSpPr>
        <p:cNvPr id="1" name=""/>
        <p:cNvGrpSpPr/>
        <p:nvPr/>
      </p:nvGrpSpPr>
      <p:grpSpPr>
        <a:xfrm>
          <a:off x="0" y="0"/>
          <a:ext cx="0" cy="0"/>
          <a:chOff x="0" y="0"/>
          <a:chExt cx="0" cy="0"/>
        </a:xfrm>
      </p:grpSpPr>
      <p:sp>
        <p:nvSpPr>
          <p:cNvPr name="TextBox 2" id="2"/>
          <p:cNvSpPr txBox="true"/>
          <p:nvPr/>
        </p:nvSpPr>
        <p:spPr>
          <a:xfrm rot="0">
            <a:off x="508616" y="1072117"/>
            <a:ext cx="5684700" cy="1104900"/>
          </a:xfrm>
          <a:prstGeom prst="rect">
            <a:avLst/>
          </a:prstGeom>
        </p:spPr>
        <p:txBody>
          <a:bodyPr anchor="t" rtlCol="false" tIns="0" lIns="0" bIns="0" rIns="0">
            <a:spAutoFit/>
          </a:bodyPr>
          <a:lstStyle/>
          <a:p>
            <a:pPr algn="ctr" marL="0" indent="0" lvl="0">
              <a:lnSpc>
                <a:spcPts val="8760"/>
              </a:lnSpc>
              <a:spcBef>
                <a:spcPct val="0"/>
              </a:spcBef>
            </a:pPr>
            <a:r>
              <a:rPr lang="en-US" b="true" sz="7300">
                <a:solidFill>
                  <a:srgbClr val="000000"/>
                </a:solidFill>
                <a:latin typeface="TS Qamus Bold"/>
                <a:ea typeface="TS Qamus Bold"/>
                <a:cs typeface="TS Qamus Bold"/>
                <a:sym typeface="TS Qamus Bold"/>
              </a:rPr>
              <a:t>Sommaire</a:t>
            </a:r>
          </a:p>
        </p:txBody>
      </p:sp>
      <p:sp>
        <p:nvSpPr>
          <p:cNvPr name="AutoShape 3" id="3"/>
          <p:cNvSpPr/>
          <p:nvPr/>
        </p:nvSpPr>
        <p:spPr>
          <a:xfrm>
            <a:off x="1028700" y="1028700"/>
            <a:ext cx="14513590" cy="0"/>
          </a:xfrm>
          <a:prstGeom prst="line">
            <a:avLst/>
          </a:prstGeom>
          <a:ln cap="flat" w="38100">
            <a:solidFill>
              <a:srgbClr val="000000"/>
            </a:solidFill>
            <a:prstDash val="solid"/>
            <a:headEnd type="none" len="sm" w="sm"/>
            <a:tailEnd type="none" len="sm" w="sm"/>
          </a:ln>
        </p:spPr>
      </p:sp>
      <p:grpSp>
        <p:nvGrpSpPr>
          <p:cNvPr name="Group 4" id="4"/>
          <p:cNvGrpSpPr/>
          <p:nvPr/>
        </p:nvGrpSpPr>
        <p:grpSpPr>
          <a:xfrm rot="0">
            <a:off x="6166624" y="1896303"/>
            <a:ext cx="169950" cy="169950"/>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907C"/>
            </a:solidFill>
          </p:spPr>
        </p:sp>
        <p:sp>
          <p:nvSpPr>
            <p:cNvPr name="TextBox 6" id="6"/>
            <p:cNvSpPr txBox="true"/>
            <p:nvPr/>
          </p:nvSpPr>
          <p:spPr>
            <a:xfrm>
              <a:off x="76200" y="19050"/>
              <a:ext cx="660400" cy="717550"/>
            </a:xfrm>
            <a:prstGeom prst="rect">
              <a:avLst/>
            </a:prstGeom>
          </p:spPr>
          <p:txBody>
            <a:bodyPr anchor="ctr" rtlCol="false" tIns="50800" lIns="50800" bIns="50800" rIns="50800"/>
            <a:lstStyle/>
            <a:p>
              <a:pPr algn="ctr">
                <a:lnSpc>
                  <a:spcPts val="3499"/>
                </a:lnSpc>
              </a:pPr>
            </a:p>
          </p:txBody>
        </p:sp>
      </p:grpSp>
      <p:sp>
        <p:nvSpPr>
          <p:cNvPr name="Freeform 7" id="7"/>
          <p:cNvSpPr/>
          <p:nvPr/>
        </p:nvSpPr>
        <p:spPr>
          <a:xfrm flipH="false" flipV="false" rot="4406544">
            <a:off x="13754277" y="8954625"/>
            <a:ext cx="5187039" cy="4875817"/>
          </a:xfrm>
          <a:custGeom>
            <a:avLst/>
            <a:gdLst/>
            <a:ahLst/>
            <a:cxnLst/>
            <a:rect r="r" b="b" t="t" l="l"/>
            <a:pathLst>
              <a:path h="4875817" w="5187039">
                <a:moveTo>
                  <a:pt x="0" y="0"/>
                </a:moveTo>
                <a:lnTo>
                  <a:pt x="5187039" y="0"/>
                </a:lnTo>
                <a:lnTo>
                  <a:pt x="5187039" y="4875817"/>
                </a:lnTo>
                <a:lnTo>
                  <a:pt x="0" y="487581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1621902">
            <a:off x="15072410" y="7326700"/>
            <a:ext cx="7607953" cy="6833325"/>
          </a:xfrm>
          <a:custGeom>
            <a:avLst/>
            <a:gdLst/>
            <a:ahLst/>
            <a:cxnLst/>
            <a:rect r="r" b="b" t="t" l="l"/>
            <a:pathLst>
              <a:path h="6833325" w="7607953">
                <a:moveTo>
                  <a:pt x="0" y="0"/>
                </a:moveTo>
                <a:lnTo>
                  <a:pt x="7607952" y="0"/>
                </a:lnTo>
                <a:lnTo>
                  <a:pt x="7607952" y="6833325"/>
                </a:lnTo>
                <a:lnTo>
                  <a:pt x="0" y="683332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9" id="9"/>
          <p:cNvSpPr txBox="true"/>
          <p:nvPr/>
        </p:nvSpPr>
        <p:spPr>
          <a:xfrm rot="0">
            <a:off x="15801156" y="852170"/>
            <a:ext cx="2486844" cy="314959"/>
          </a:xfrm>
          <a:prstGeom prst="rect">
            <a:avLst/>
          </a:prstGeom>
        </p:spPr>
        <p:txBody>
          <a:bodyPr anchor="t" rtlCol="false" tIns="0" lIns="0" bIns="0" rIns="0">
            <a:spAutoFit/>
          </a:bodyPr>
          <a:lstStyle/>
          <a:p>
            <a:pPr algn="l">
              <a:lnSpc>
                <a:spcPts val="2590"/>
              </a:lnSpc>
            </a:pPr>
            <a:r>
              <a:rPr lang="en-US" sz="1850" b="true">
                <a:solidFill>
                  <a:srgbClr val="000000"/>
                </a:solidFill>
                <a:latin typeface="TS Qamus Bold"/>
                <a:ea typeface="TS Qamus Bold"/>
                <a:cs typeface="TS Qamus Bold"/>
                <a:sym typeface="TS Qamus Bold"/>
              </a:rPr>
              <a:t> 2024</a:t>
            </a:r>
          </a:p>
        </p:txBody>
      </p:sp>
      <p:grpSp>
        <p:nvGrpSpPr>
          <p:cNvPr name="Group 10" id="10"/>
          <p:cNvGrpSpPr/>
          <p:nvPr/>
        </p:nvGrpSpPr>
        <p:grpSpPr>
          <a:xfrm rot="0">
            <a:off x="815720" y="2177017"/>
            <a:ext cx="16656560" cy="7989972"/>
            <a:chOff x="0" y="0"/>
            <a:chExt cx="22208747" cy="10653296"/>
          </a:xfrm>
        </p:grpSpPr>
        <p:grpSp>
          <p:nvGrpSpPr>
            <p:cNvPr name="Group 11" id="11"/>
            <p:cNvGrpSpPr/>
            <p:nvPr/>
          </p:nvGrpSpPr>
          <p:grpSpPr>
            <a:xfrm rot="0">
              <a:off x="86496" y="6532897"/>
              <a:ext cx="753746" cy="753746"/>
              <a:chOff x="0" y="0"/>
              <a:chExt cx="6350000" cy="6350000"/>
            </a:xfrm>
          </p:grpSpPr>
          <p:sp>
            <p:nvSpPr>
              <p:cNvPr name="Freeform 12" id="12"/>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DA904C"/>
              </a:solidFill>
            </p:spPr>
          </p:sp>
        </p:grpSp>
        <p:sp>
          <p:nvSpPr>
            <p:cNvPr name="TextBox 13" id="13"/>
            <p:cNvSpPr txBox="true"/>
            <p:nvPr/>
          </p:nvSpPr>
          <p:spPr>
            <a:xfrm rot="0">
              <a:off x="0" y="6110622"/>
              <a:ext cx="592402" cy="1430660"/>
            </a:xfrm>
            <a:prstGeom prst="rect">
              <a:avLst/>
            </a:prstGeom>
          </p:spPr>
          <p:txBody>
            <a:bodyPr anchor="t" rtlCol="false" tIns="0" lIns="0" bIns="0" rIns="0">
              <a:spAutoFit/>
            </a:bodyPr>
            <a:lstStyle/>
            <a:p>
              <a:pPr algn="l">
                <a:lnSpc>
                  <a:spcPts val="9419"/>
                </a:lnSpc>
              </a:pPr>
              <a:r>
                <a:rPr lang="en-US" b="true" sz="5999">
                  <a:solidFill>
                    <a:srgbClr val="000000"/>
                  </a:solidFill>
                  <a:latin typeface="TS Qamus Bold"/>
                  <a:ea typeface="TS Qamus Bold"/>
                  <a:cs typeface="TS Qamus Bold"/>
                  <a:sym typeface="TS Qamus Bold"/>
                </a:rPr>
                <a:t>6</a:t>
              </a:r>
            </a:p>
          </p:txBody>
        </p:sp>
        <p:grpSp>
          <p:nvGrpSpPr>
            <p:cNvPr name="Group 14" id="14"/>
            <p:cNvGrpSpPr/>
            <p:nvPr/>
          </p:nvGrpSpPr>
          <p:grpSpPr>
            <a:xfrm rot="0">
              <a:off x="204355" y="228920"/>
              <a:ext cx="753746" cy="753746"/>
              <a:chOff x="0" y="0"/>
              <a:chExt cx="6350000" cy="6350000"/>
            </a:xfrm>
          </p:grpSpPr>
          <p:sp>
            <p:nvSpPr>
              <p:cNvPr name="Freeform 15" id="15"/>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6B6E50"/>
              </a:solidFill>
            </p:spPr>
          </p:sp>
        </p:grpSp>
        <p:sp>
          <p:nvSpPr>
            <p:cNvPr name="TextBox 16" id="16"/>
            <p:cNvSpPr txBox="true"/>
            <p:nvPr/>
          </p:nvSpPr>
          <p:spPr>
            <a:xfrm rot="0">
              <a:off x="148267" y="-219075"/>
              <a:ext cx="627933" cy="1430660"/>
            </a:xfrm>
            <a:prstGeom prst="rect">
              <a:avLst/>
            </a:prstGeom>
          </p:spPr>
          <p:txBody>
            <a:bodyPr anchor="t" rtlCol="false" tIns="0" lIns="0" bIns="0" rIns="0">
              <a:spAutoFit/>
            </a:bodyPr>
            <a:lstStyle/>
            <a:p>
              <a:pPr algn="ctr">
                <a:lnSpc>
                  <a:spcPts val="9419"/>
                </a:lnSpc>
              </a:pPr>
              <a:r>
                <a:rPr lang="en-US" b="true" sz="5999">
                  <a:solidFill>
                    <a:srgbClr val="000000"/>
                  </a:solidFill>
                  <a:latin typeface="TS Qamus Bold"/>
                  <a:ea typeface="TS Qamus Bold"/>
                  <a:cs typeface="TS Qamus Bold"/>
                  <a:sym typeface="TS Qamus Bold"/>
                </a:rPr>
                <a:t>1</a:t>
              </a:r>
            </a:p>
          </p:txBody>
        </p:sp>
        <p:grpSp>
          <p:nvGrpSpPr>
            <p:cNvPr name="Group 17" id="17"/>
            <p:cNvGrpSpPr/>
            <p:nvPr/>
          </p:nvGrpSpPr>
          <p:grpSpPr>
            <a:xfrm rot="0">
              <a:off x="204355" y="1400972"/>
              <a:ext cx="753746" cy="753746"/>
              <a:chOff x="0" y="0"/>
              <a:chExt cx="6350000" cy="6350000"/>
            </a:xfrm>
          </p:grpSpPr>
          <p:sp>
            <p:nvSpPr>
              <p:cNvPr name="Freeform 18" id="18"/>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DA904C"/>
              </a:solidFill>
            </p:spPr>
          </p:sp>
        </p:grpSp>
        <p:sp>
          <p:nvSpPr>
            <p:cNvPr name="TextBox 19" id="19"/>
            <p:cNvSpPr txBox="true"/>
            <p:nvPr/>
          </p:nvSpPr>
          <p:spPr>
            <a:xfrm rot="0">
              <a:off x="145425" y="992510"/>
              <a:ext cx="627933" cy="1430660"/>
            </a:xfrm>
            <a:prstGeom prst="rect">
              <a:avLst/>
            </a:prstGeom>
          </p:spPr>
          <p:txBody>
            <a:bodyPr anchor="t" rtlCol="false" tIns="0" lIns="0" bIns="0" rIns="0">
              <a:spAutoFit/>
            </a:bodyPr>
            <a:lstStyle/>
            <a:p>
              <a:pPr algn="l">
                <a:lnSpc>
                  <a:spcPts val="9419"/>
                </a:lnSpc>
              </a:pPr>
              <a:r>
                <a:rPr lang="en-US" b="true" sz="5999">
                  <a:solidFill>
                    <a:srgbClr val="000000"/>
                  </a:solidFill>
                  <a:latin typeface="TS Qamus Bold"/>
                  <a:ea typeface="TS Qamus Bold"/>
                  <a:cs typeface="TS Qamus Bold"/>
                  <a:sym typeface="TS Qamus Bold"/>
                </a:rPr>
                <a:t>2</a:t>
              </a:r>
            </a:p>
          </p:txBody>
        </p:sp>
        <p:grpSp>
          <p:nvGrpSpPr>
            <p:cNvPr name="Group 20" id="20"/>
            <p:cNvGrpSpPr/>
            <p:nvPr/>
          </p:nvGrpSpPr>
          <p:grpSpPr>
            <a:xfrm rot="0">
              <a:off x="189267" y="2677809"/>
              <a:ext cx="753746" cy="753746"/>
              <a:chOff x="0" y="0"/>
              <a:chExt cx="6350000" cy="6350000"/>
            </a:xfrm>
          </p:grpSpPr>
          <p:sp>
            <p:nvSpPr>
              <p:cNvPr name="Freeform 21" id="21"/>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EB907C"/>
              </a:solidFill>
            </p:spPr>
          </p:sp>
        </p:grpSp>
        <p:sp>
          <p:nvSpPr>
            <p:cNvPr name="TextBox 22" id="22"/>
            <p:cNvSpPr txBox="true"/>
            <p:nvPr/>
          </p:nvSpPr>
          <p:spPr>
            <a:xfrm rot="0">
              <a:off x="76184" y="2267595"/>
              <a:ext cx="647576" cy="1430660"/>
            </a:xfrm>
            <a:prstGeom prst="rect">
              <a:avLst/>
            </a:prstGeom>
          </p:spPr>
          <p:txBody>
            <a:bodyPr anchor="t" rtlCol="false" tIns="0" lIns="0" bIns="0" rIns="0">
              <a:spAutoFit/>
            </a:bodyPr>
            <a:lstStyle/>
            <a:p>
              <a:pPr algn="l">
                <a:lnSpc>
                  <a:spcPts val="9419"/>
                </a:lnSpc>
              </a:pPr>
              <a:r>
                <a:rPr lang="en-US" b="true" sz="5999">
                  <a:solidFill>
                    <a:srgbClr val="000000"/>
                  </a:solidFill>
                  <a:latin typeface="TS Qamus Bold"/>
                  <a:ea typeface="TS Qamus Bold"/>
                  <a:cs typeface="TS Qamus Bold"/>
                  <a:sym typeface="TS Qamus Bold"/>
                </a:rPr>
                <a:t>3</a:t>
              </a:r>
            </a:p>
          </p:txBody>
        </p:sp>
        <p:grpSp>
          <p:nvGrpSpPr>
            <p:cNvPr name="Group 23" id="23"/>
            <p:cNvGrpSpPr/>
            <p:nvPr/>
          </p:nvGrpSpPr>
          <p:grpSpPr>
            <a:xfrm rot="0">
              <a:off x="145425" y="3888756"/>
              <a:ext cx="753746" cy="753746"/>
              <a:chOff x="0" y="0"/>
              <a:chExt cx="6350000" cy="6350000"/>
            </a:xfrm>
          </p:grpSpPr>
          <p:sp>
            <p:nvSpPr>
              <p:cNvPr name="Freeform 24" id="24"/>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CEB868"/>
              </a:solidFill>
            </p:spPr>
          </p:sp>
        </p:grpSp>
        <p:sp>
          <p:nvSpPr>
            <p:cNvPr name="TextBox 25" id="25"/>
            <p:cNvSpPr txBox="true"/>
            <p:nvPr/>
          </p:nvSpPr>
          <p:spPr>
            <a:xfrm rot="0">
              <a:off x="19643" y="3479181"/>
              <a:ext cx="812676" cy="1430660"/>
            </a:xfrm>
            <a:prstGeom prst="rect">
              <a:avLst/>
            </a:prstGeom>
          </p:spPr>
          <p:txBody>
            <a:bodyPr anchor="t" rtlCol="false" tIns="0" lIns="0" bIns="0" rIns="0">
              <a:spAutoFit/>
            </a:bodyPr>
            <a:lstStyle/>
            <a:p>
              <a:pPr algn="l">
                <a:lnSpc>
                  <a:spcPts val="9419"/>
                </a:lnSpc>
              </a:pPr>
              <a:r>
                <a:rPr lang="en-US" b="true" sz="5999">
                  <a:solidFill>
                    <a:srgbClr val="000000"/>
                  </a:solidFill>
                  <a:latin typeface="TS Qamus Bold"/>
                  <a:ea typeface="TS Qamus Bold"/>
                  <a:cs typeface="TS Qamus Bold"/>
                  <a:sym typeface="TS Qamus Bold"/>
                </a:rPr>
                <a:t>4</a:t>
              </a:r>
            </a:p>
          </p:txBody>
        </p:sp>
        <p:grpSp>
          <p:nvGrpSpPr>
            <p:cNvPr name="Group 26" id="26"/>
            <p:cNvGrpSpPr/>
            <p:nvPr/>
          </p:nvGrpSpPr>
          <p:grpSpPr>
            <a:xfrm rot="0">
              <a:off x="86496" y="5328941"/>
              <a:ext cx="753746" cy="753746"/>
              <a:chOff x="0" y="0"/>
              <a:chExt cx="6350000" cy="6350000"/>
            </a:xfrm>
          </p:grpSpPr>
          <p:sp>
            <p:nvSpPr>
              <p:cNvPr name="Freeform 27" id="27"/>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6B6E50"/>
              </a:solidFill>
            </p:spPr>
          </p:sp>
        </p:grpSp>
        <p:sp>
          <p:nvSpPr>
            <p:cNvPr name="TextBox 28" id="28"/>
            <p:cNvSpPr txBox="true"/>
            <p:nvPr/>
          </p:nvSpPr>
          <p:spPr>
            <a:xfrm rot="0">
              <a:off x="19643" y="4932060"/>
              <a:ext cx="734103" cy="1430660"/>
            </a:xfrm>
            <a:prstGeom prst="rect">
              <a:avLst/>
            </a:prstGeom>
          </p:spPr>
          <p:txBody>
            <a:bodyPr anchor="t" rtlCol="false" tIns="0" lIns="0" bIns="0" rIns="0">
              <a:spAutoFit/>
            </a:bodyPr>
            <a:lstStyle/>
            <a:p>
              <a:pPr algn="l">
                <a:lnSpc>
                  <a:spcPts val="9419"/>
                </a:lnSpc>
              </a:pPr>
              <a:r>
                <a:rPr lang="en-US" b="true" sz="5999">
                  <a:solidFill>
                    <a:srgbClr val="000000"/>
                  </a:solidFill>
                  <a:latin typeface="TS Qamus Bold"/>
                  <a:ea typeface="TS Qamus Bold"/>
                  <a:cs typeface="TS Qamus Bold"/>
                  <a:sym typeface="TS Qamus Bold"/>
                </a:rPr>
                <a:t>5</a:t>
              </a:r>
            </a:p>
          </p:txBody>
        </p:sp>
        <p:grpSp>
          <p:nvGrpSpPr>
            <p:cNvPr name="Group 29" id="29"/>
            <p:cNvGrpSpPr/>
            <p:nvPr/>
          </p:nvGrpSpPr>
          <p:grpSpPr>
            <a:xfrm rot="0">
              <a:off x="86496" y="8101923"/>
              <a:ext cx="753746" cy="753746"/>
              <a:chOff x="0" y="0"/>
              <a:chExt cx="6350000" cy="6350000"/>
            </a:xfrm>
          </p:grpSpPr>
          <p:sp>
            <p:nvSpPr>
              <p:cNvPr name="Freeform 30" id="30"/>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EB907C"/>
              </a:solidFill>
            </p:spPr>
          </p:sp>
        </p:grpSp>
        <p:sp>
          <p:nvSpPr>
            <p:cNvPr name="TextBox 31" id="31"/>
            <p:cNvSpPr txBox="true"/>
            <p:nvPr/>
          </p:nvSpPr>
          <p:spPr>
            <a:xfrm rot="0">
              <a:off x="99196" y="7666629"/>
              <a:ext cx="667251" cy="1430660"/>
            </a:xfrm>
            <a:prstGeom prst="rect">
              <a:avLst/>
            </a:prstGeom>
          </p:spPr>
          <p:txBody>
            <a:bodyPr anchor="t" rtlCol="false" tIns="0" lIns="0" bIns="0" rIns="0">
              <a:spAutoFit/>
            </a:bodyPr>
            <a:lstStyle/>
            <a:p>
              <a:pPr algn="l">
                <a:lnSpc>
                  <a:spcPts val="9419"/>
                </a:lnSpc>
              </a:pPr>
              <a:r>
                <a:rPr lang="en-US" b="true" sz="5999">
                  <a:solidFill>
                    <a:srgbClr val="000000"/>
                  </a:solidFill>
                  <a:latin typeface="TS Qamus Bold"/>
                  <a:ea typeface="TS Qamus Bold"/>
                  <a:cs typeface="TS Qamus Bold"/>
                  <a:sym typeface="TS Qamus Bold"/>
                </a:rPr>
                <a:t>7</a:t>
              </a:r>
            </a:p>
          </p:txBody>
        </p:sp>
        <p:grpSp>
          <p:nvGrpSpPr>
            <p:cNvPr name="Group 32" id="32"/>
            <p:cNvGrpSpPr/>
            <p:nvPr/>
          </p:nvGrpSpPr>
          <p:grpSpPr>
            <a:xfrm rot="0">
              <a:off x="145425" y="9626878"/>
              <a:ext cx="753746" cy="753746"/>
              <a:chOff x="0" y="0"/>
              <a:chExt cx="6350000" cy="6350000"/>
            </a:xfrm>
          </p:grpSpPr>
          <p:sp>
            <p:nvSpPr>
              <p:cNvPr name="Freeform 33" id="33"/>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CEB868"/>
              </a:solidFill>
            </p:spPr>
          </p:sp>
        </p:grpSp>
        <p:sp>
          <p:nvSpPr>
            <p:cNvPr name="TextBox 34" id="34"/>
            <p:cNvSpPr txBox="true"/>
            <p:nvPr/>
          </p:nvSpPr>
          <p:spPr>
            <a:xfrm rot="0">
              <a:off x="58930" y="9222635"/>
              <a:ext cx="552201" cy="1430660"/>
            </a:xfrm>
            <a:prstGeom prst="rect">
              <a:avLst/>
            </a:prstGeom>
          </p:spPr>
          <p:txBody>
            <a:bodyPr anchor="t" rtlCol="false" tIns="0" lIns="0" bIns="0" rIns="0">
              <a:spAutoFit/>
            </a:bodyPr>
            <a:lstStyle/>
            <a:p>
              <a:pPr algn="just">
                <a:lnSpc>
                  <a:spcPts val="9419"/>
                </a:lnSpc>
              </a:pPr>
              <a:r>
                <a:rPr lang="en-US" b="true" sz="5999">
                  <a:solidFill>
                    <a:srgbClr val="000000"/>
                  </a:solidFill>
                  <a:latin typeface="TS Qamus Bold"/>
                  <a:ea typeface="TS Qamus Bold"/>
                  <a:cs typeface="TS Qamus Bold"/>
                  <a:sym typeface="TS Qamus Bold"/>
                </a:rPr>
                <a:t>8</a:t>
              </a:r>
            </a:p>
          </p:txBody>
        </p:sp>
        <p:sp>
          <p:nvSpPr>
            <p:cNvPr name="TextBox 35" id="35"/>
            <p:cNvSpPr txBox="true"/>
            <p:nvPr/>
          </p:nvSpPr>
          <p:spPr>
            <a:xfrm rot="0">
              <a:off x="1393850" y="6537345"/>
              <a:ext cx="11974909" cy="729613"/>
            </a:xfrm>
            <a:prstGeom prst="rect">
              <a:avLst/>
            </a:prstGeom>
          </p:spPr>
          <p:txBody>
            <a:bodyPr anchor="t" rtlCol="false" tIns="0" lIns="0" bIns="0" rIns="0">
              <a:spAutoFit/>
            </a:bodyPr>
            <a:lstStyle/>
            <a:p>
              <a:pPr algn="just" marL="0" indent="0" lvl="0">
                <a:lnSpc>
                  <a:spcPts val="4620"/>
                </a:lnSpc>
                <a:spcBef>
                  <a:spcPct val="0"/>
                </a:spcBef>
              </a:pPr>
              <a:r>
                <a:rPr lang="en-US" b="true" sz="3300" strike="noStrike" u="none">
                  <a:solidFill>
                    <a:srgbClr val="000000"/>
                  </a:solidFill>
                  <a:latin typeface="Open Sans Bold"/>
                  <a:ea typeface="Open Sans Bold"/>
                  <a:cs typeface="Open Sans Bold"/>
                  <a:sym typeface="Open Sans Bold"/>
                </a:rPr>
                <a:t>Niveaux d’Agilité dans l’Entreprise (CIGREF)</a:t>
              </a:r>
            </a:p>
          </p:txBody>
        </p:sp>
        <p:sp>
          <p:nvSpPr>
            <p:cNvPr name="TextBox 36" id="36"/>
            <p:cNvSpPr txBox="true"/>
            <p:nvPr/>
          </p:nvSpPr>
          <p:spPr>
            <a:xfrm rot="0">
              <a:off x="1393850" y="197020"/>
              <a:ext cx="20814897" cy="729613"/>
            </a:xfrm>
            <a:prstGeom prst="rect">
              <a:avLst/>
            </a:prstGeom>
          </p:spPr>
          <p:txBody>
            <a:bodyPr anchor="t" rtlCol="false" tIns="0" lIns="0" bIns="0" rIns="0">
              <a:spAutoFit/>
            </a:bodyPr>
            <a:lstStyle/>
            <a:p>
              <a:pPr algn="just" marL="0" indent="0" lvl="0">
                <a:lnSpc>
                  <a:spcPts val="4620"/>
                </a:lnSpc>
                <a:spcBef>
                  <a:spcPct val="0"/>
                </a:spcBef>
              </a:pPr>
              <a:r>
                <a:rPr lang="en-US" b="true" sz="3300" strike="noStrike" u="none">
                  <a:solidFill>
                    <a:srgbClr val="000000"/>
                  </a:solidFill>
                  <a:latin typeface="Open Sans Bold"/>
                  <a:ea typeface="Open Sans Bold"/>
                  <a:cs typeface="Open Sans Bold"/>
                  <a:sym typeface="Open Sans Bold"/>
                </a:rPr>
                <a:t>Structure d’exemple - DSI Premier ministre Mission principales et objectifs </a:t>
              </a:r>
            </a:p>
          </p:txBody>
        </p:sp>
        <p:sp>
          <p:nvSpPr>
            <p:cNvPr name="TextBox 37" id="37"/>
            <p:cNvSpPr txBox="true"/>
            <p:nvPr/>
          </p:nvSpPr>
          <p:spPr>
            <a:xfrm rot="0">
              <a:off x="1433839" y="1381134"/>
              <a:ext cx="16263342" cy="729613"/>
            </a:xfrm>
            <a:prstGeom prst="rect">
              <a:avLst/>
            </a:prstGeom>
          </p:spPr>
          <p:txBody>
            <a:bodyPr anchor="t" rtlCol="false" tIns="0" lIns="0" bIns="0" rIns="0">
              <a:spAutoFit/>
            </a:bodyPr>
            <a:lstStyle/>
            <a:p>
              <a:pPr algn="just" marL="0" indent="0" lvl="0">
                <a:lnSpc>
                  <a:spcPts val="4620"/>
                </a:lnSpc>
                <a:spcBef>
                  <a:spcPct val="0"/>
                </a:spcBef>
              </a:pPr>
              <a:r>
                <a:rPr lang="en-US" b="true" sz="3300" strike="noStrike" u="none">
                  <a:solidFill>
                    <a:srgbClr val="000000"/>
                  </a:solidFill>
                  <a:latin typeface="Open Sans Bold"/>
                  <a:ea typeface="Open Sans Bold"/>
                  <a:cs typeface="Open Sans Bold"/>
                  <a:sym typeface="Open Sans Bold"/>
                </a:rPr>
                <a:t>Application de la méthode OVAR à  la DSI premier ministre</a:t>
              </a:r>
            </a:p>
          </p:txBody>
        </p:sp>
        <p:sp>
          <p:nvSpPr>
            <p:cNvPr name="TextBox 38" id="38"/>
            <p:cNvSpPr txBox="true"/>
            <p:nvPr/>
          </p:nvSpPr>
          <p:spPr>
            <a:xfrm rot="0">
              <a:off x="1433839" y="2629549"/>
              <a:ext cx="13593762" cy="729613"/>
            </a:xfrm>
            <a:prstGeom prst="rect">
              <a:avLst/>
            </a:prstGeom>
          </p:spPr>
          <p:txBody>
            <a:bodyPr anchor="t" rtlCol="false" tIns="0" lIns="0" bIns="0" rIns="0">
              <a:spAutoFit/>
            </a:bodyPr>
            <a:lstStyle/>
            <a:p>
              <a:pPr algn="just" marL="0" indent="0" lvl="0">
                <a:lnSpc>
                  <a:spcPts val="4620"/>
                </a:lnSpc>
                <a:spcBef>
                  <a:spcPct val="0"/>
                </a:spcBef>
              </a:pPr>
              <a:r>
                <a:rPr lang="en-US" b="true" sz="3300" strike="noStrike" u="none">
                  <a:solidFill>
                    <a:srgbClr val="000000"/>
                  </a:solidFill>
                  <a:latin typeface="Open Sans Bold"/>
                  <a:ea typeface="Open Sans Bold"/>
                  <a:cs typeface="Open Sans Bold"/>
                  <a:sym typeface="Open Sans Bold"/>
                </a:rPr>
                <a:t>Déclinaison des objectifs de la stratégie générale</a:t>
              </a:r>
            </a:p>
          </p:txBody>
        </p:sp>
        <p:sp>
          <p:nvSpPr>
            <p:cNvPr name="TextBox 39" id="39"/>
            <p:cNvSpPr txBox="true"/>
            <p:nvPr/>
          </p:nvSpPr>
          <p:spPr>
            <a:xfrm rot="0">
              <a:off x="1393850" y="3813188"/>
              <a:ext cx="13593499" cy="729613"/>
            </a:xfrm>
            <a:prstGeom prst="rect">
              <a:avLst/>
            </a:prstGeom>
          </p:spPr>
          <p:txBody>
            <a:bodyPr anchor="t" rtlCol="false" tIns="0" lIns="0" bIns="0" rIns="0">
              <a:spAutoFit/>
            </a:bodyPr>
            <a:lstStyle/>
            <a:p>
              <a:pPr algn="just" marL="0" indent="0" lvl="0">
                <a:lnSpc>
                  <a:spcPts val="4620"/>
                </a:lnSpc>
                <a:spcBef>
                  <a:spcPct val="0"/>
                </a:spcBef>
              </a:pPr>
              <a:r>
                <a:rPr lang="en-US" b="true" sz="3300" strike="noStrike" u="none">
                  <a:solidFill>
                    <a:srgbClr val="000000"/>
                  </a:solidFill>
                  <a:latin typeface="Open Sans Bold"/>
                  <a:ea typeface="Open Sans Bold"/>
                  <a:cs typeface="Open Sans Bold"/>
                  <a:sym typeface="Open Sans Bold"/>
                </a:rPr>
                <a:t>Déclinaison des objectifs de la stratégie générale</a:t>
              </a:r>
            </a:p>
          </p:txBody>
        </p:sp>
        <p:sp>
          <p:nvSpPr>
            <p:cNvPr name="TextBox 40" id="40"/>
            <p:cNvSpPr txBox="true"/>
            <p:nvPr/>
          </p:nvSpPr>
          <p:spPr>
            <a:xfrm rot="0">
              <a:off x="1433839" y="5132086"/>
              <a:ext cx="9388343" cy="729613"/>
            </a:xfrm>
            <a:prstGeom prst="rect">
              <a:avLst/>
            </a:prstGeom>
          </p:spPr>
          <p:txBody>
            <a:bodyPr anchor="t" rtlCol="false" tIns="0" lIns="0" bIns="0" rIns="0">
              <a:spAutoFit/>
            </a:bodyPr>
            <a:lstStyle/>
            <a:p>
              <a:pPr algn="just" marL="0" indent="0" lvl="0">
                <a:lnSpc>
                  <a:spcPts val="4620"/>
                </a:lnSpc>
                <a:spcBef>
                  <a:spcPct val="0"/>
                </a:spcBef>
              </a:pPr>
              <a:r>
                <a:rPr lang="en-US" b="true" sz="3300" strike="noStrike" u="none">
                  <a:solidFill>
                    <a:srgbClr val="000000"/>
                  </a:solidFill>
                  <a:latin typeface="Open Sans Bold"/>
                  <a:ea typeface="Open Sans Bold"/>
                  <a:cs typeface="Open Sans Bold"/>
                  <a:sym typeface="Open Sans Bold"/>
                </a:rPr>
                <a:t>Application de la Méthode CIGREF</a:t>
              </a:r>
            </a:p>
          </p:txBody>
        </p:sp>
        <p:sp>
          <p:nvSpPr>
            <p:cNvPr name="TextBox 41" id="41"/>
            <p:cNvSpPr txBox="true"/>
            <p:nvPr/>
          </p:nvSpPr>
          <p:spPr>
            <a:xfrm rot="0">
              <a:off x="1113566" y="8093352"/>
              <a:ext cx="3055938" cy="729613"/>
            </a:xfrm>
            <a:prstGeom prst="rect">
              <a:avLst/>
            </a:prstGeom>
          </p:spPr>
          <p:txBody>
            <a:bodyPr anchor="t" rtlCol="false" tIns="0" lIns="0" bIns="0" rIns="0">
              <a:spAutoFit/>
            </a:bodyPr>
            <a:lstStyle/>
            <a:p>
              <a:pPr algn="just" marL="0" indent="0" lvl="0">
                <a:lnSpc>
                  <a:spcPts val="4620"/>
                </a:lnSpc>
                <a:spcBef>
                  <a:spcPct val="0"/>
                </a:spcBef>
              </a:pPr>
              <a:r>
                <a:rPr lang="en-US" b="true" sz="3300">
                  <a:solidFill>
                    <a:srgbClr val="000000"/>
                  </a:solidFill>
                  <a:latin typeface="Open Sans Bold"/>
                  <a:ea typeface="Open Sans Bold"/>
                  <a:cs typeface="Open Sans Bold"/>
                  <a:sym typeface="Open Sans Bold"/>
                </a:rPr>
                <a:t>Conclusion</a:t>
              </a:r>
            </a:p>
          </p:txBody>
        </p:sp>
        <p:sp>
          <p:nvSpPr>
            <p:cNvPr name="TextBox 42" id="42"/>
            <p:cNvSpPr txBox="true"/>
            <p:nvPr/>
          </p:nvSpPr>
          <p:spPr>
            <a:xfrm rot="0">
              <a:off x="1113566" y="9649359"/>
              <a:ext cx="2759472" cy="729613"/>
            </a:xfrm>
            <a:prstGeom prst="rect">
              <a:avLst/>
            </a:prstGeom>
          </p:spPr>
          <p:txBody>
            <a:bodyPr anchor="t" rtlCol="false" tIns="0" lIns="0" bIns="0" rIns="0">
              <a:spAutoFit/>
            </a:bodyPr>
            <a:lstStyle/>
            <a:p>
              <a:pPr algn="just" marL="0" indent="0" lvl="0">
                <a:lnSpc>
                  <a:spcPts val="4620"/>
                </a:lnSpc>
                <a:spcBef>
                  <a:spcPct val="0"/>
                </a:spcBef>
              </a:pPr>
              <a:r>
                <a:rPr lang="en-US" b="true" sz="3300">
                  <a:solidFill>
                    <a:srgbClr val="000000"/>
                  </a:solidFill>
                  <a:latin typeface="Open Sans Bold"/>
                  <a:ea typeface="Open Sans Bold"/>
                  <a:cs typeface="Open Sans Bold"/>
                  <a:sym typeface="Open Sans Bold"/>
                </a:rPr>
                <a:t>Exercice 2</a:t>
              </a:r>
            </a:p>
          </p:txBody>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FFAF6"/>
        </a:solidFill>
      </p:bgPr>
    </p:bg>
    <p:spTree>
      <p:nvGrpSpPr>
        <p:cNvPr id="1" name=""/>
        <p:cNvGrpSpPr/>
        <p:nvPr/>
      </p:nvGrpSpPr>
      <p:grpSpPr>
        <a:xfrm>
          <a:off x="0" y="0"/>
          <a:ext cx="0" cy="0"/>
          <a:chOff x="0" y="0"/>
          <a:chExt cx="0" cy="0"/>
        </a:xfrm>
      </p:grpSpPr>
      <p:sp>
        <p:nvSpPr>
          <p:cNvPr name="AutoShape 2" id="2"/>
          <p:cNvSpPr/>
          <p:nvPr/>
        </p:nvSpPr>
        <p:spPr>
          <a:xfrm>
            <a:off x="1028700" y="1028700"/>
            <a:ext cx="14513590" cy="0"/>
          </a:xfrm>
          <a:prstGeom prst="line">
            <a:avLst/>
          </a:prstGeom>
          <a:ln cap="flat" w="38100">
            <a:solidFill>
              <a:srgbClr val="000000"/>
            </a:solidFill>
            <a:prstDash val="solid"/>
            <a:headEnd type="none" len="sm" w="sm"/>
            <a:tailEnd type="none" len="sm" w="sm"/>
          </a:ln>
        </p:spPr>
      </p:sp>
      <p:sp>
        <p:nvSpPr>
          <p:cNvPr name="TextBox 3" id="3"/>
          <p:cNvSpPr txBox="true"/>
          <p:nvPr/>
        </p:nvSpPr>
        <p:spPr>
          <a:xfrm rot="0">
            <a:off x="570832" y="1456800"/>
            <a:ext cx="16350653" cy="1924050"/>
          </a:xfrm>
          <a:prstGeom prst="rect">
            <a:avLst/>
          </a:prstGeom>
        </p:spPr>
        <p:txBody>
          <a:bodyPr anchor="t" rtlCol="false" tIns="0" lIns="0" bIns="0" rIns="0">
            <a:spAutoFit/>
          </a:bodyPr>
          <a:lstStyle/>
          <a:p>
            <a:pPr algn="l">
              <a:lnSpc>
                <a:spcPts val="5040"/>
              </a:lnSpc>
            </a:pPr>
            <a:r>
              <a:rPr lang="en-US" sz="4200" b="true">
                <a:solidFill>
                  <a:srgbClr val="000000"/>
                </a:solidFill>
                <a:latin typeface="TS Qamus Bold"/>
                <a:ea typeface="TS Qamus Bold"/>
                <a:cs typeface="TS Qamus Bold"/>
                <a:sym typeface="TS Qamus Bold"/>
              </a:rPr>
              <a:t>1- Structure d’exemple - DSI Premier ministre Mission principales et objectifs</a:t>
            </a:r>
          </a:p>
          <a:p>
            <a:pPr algn="l" marL="0" indent="0" lvl="0">
              <a:lnSpc>
                <a:spcPts val="5040"/>
              </a:lnSpc>
              <a:spcBef>
                <a:spcPct val="0"/>
              </a:spcBef>
            </a:pPr>
          </a:p>
        </p:txBody>
      </p:sp>
      <p:grpSp>
        <p:nvGrpSpPr>
          <p:cNvPr name="Group 4" id="4"/>
          <p:cNvGrpSpPr/>
          <p:nvPr/>
        </p:nvGrpSpPr>
        <p:grpSpPr>
          <a:xfrm rot="0">
            <a:off x="16505251" y="1726156"/>
            <a:ext cx="264674" cy="264674"/>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B6E50"/>
            </a:solidFill>
          </p:spPr>
        </p:sp>
        <p:sp>
          <p:nvSpPr>
            <p:cNvPr name="TextBox 6" id="6"/>
            <p:cNvSpPr txBox="true"/>
            <p:nvPr/>
          </p:nvSpPr>
          <p:spPr>
            <a:xfrm>
              <a:off x="76200" y="19050"/>
              <a:ext cx="660400" cy="717550"/>
            </a:xfrm>
            <a:prstGeom prst="rect">
              <a:avLst/>
            </a:prstGeom>
          </p:spPr>
          <p:txBody>
            <a:bodyPr anchor="ctr" rtlCol="false" tIns="50800" lIns="50800" bIns="50800" rIns="50800"/>
            <a:lstStyle/>
            <a:p>
              <a:pPr algn="ctr">
                <a:lnSpc>
                  <a:spcPts val="3499"/>
                </a:lnSpc>
              </a:pPr>
            </a:p>
          </p:txBody>
        </p:sp>
      </p:grpSp>
      <p:sp>
        <p:nvSpPr>
          <p:cNvPr name="Freeform 7" id="7"/>
          <p:cNvSpPr/>
          <p:nvPr/>
        </p:nvSpPr>
        <p:spPr>
          <a:xfrm flipH="false" flipV="false" rot="1195273">
            <a:off x="10896055" y="5500932"/>
            <a:ext cx="8888398" cy="7514736"/>
          </a:xfrm>
          <a:custGeom>
            <a:avLst/>
            <a:gdLst/>
            <a:ahLst/>
            <a:cxnLst/>
            <a:rect r="r" b="b" t="t" l="l"/>
            <a:pathLst>
              <a:path h="7514736" w="8888398">
                <a:moveTo>
                  <a:pt x="0" y="0"/>
                </a:moveTo>
                <a:lnTo>
                  <a:pt x="8888398" y="0"/>
                </a:lnTo>
                <a:lnTo>
                  <a:pt x="8888398" y="7514736"/>
                </a:lnTo>
                <a:lnTo>
                  <a:pt x="0" y="751473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8470115">
            <a:off x="13092515" y="8133565"/>
            <a:ext cx="4495479" cy="3587985"/>
          </a:xfrm>
          <a:custGeom>
            <a:avLst/>
            <a:gdLst/>
            <a:ahLst/>
            <a:cxnLst/>
            <a:rect r="r" b="b" t="t" l="l"/>
            <a:pathLst>
              <a:path h="3587985" w="4495479">
                <a:moveTo>
                  <a:pt x="0" y="0"/>
                </a:moveTo>
                <a:lnTo>
                  <a:pt x="4495479" y="0"/>
                </a:lnTo>
                <a:lnTo>
                  <a:pt x="4495479" y="3587985"/>
                </a:lnTo>
                <a:lnTo>
                  <a:pt x="0" y="358798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9" id="9"/>
          <p:cNvSpPr/>
          <p:nvPr/>
        </p:nvSpPr>
        <p:spPr>
          <a:xfrm flipH="false" flipV="false" rot="0">
            <a:off x="13471319" y="7120645"/>
            <a:ext cx="4744800" cy="3010792"/>
          </a:xfrm>
          <a:custGeom>
            <a:avLst/>
            <a:gdLst/>
            <a:ahLst/>
            <a:cxnLst/>
            <a:rect r="r" b="b" t="t" l="l"/>
            <a:pathLst>
              <a:path h="3010792" w="4744800">
                <a:moveTo>
                  <a:pt x="0" y="0"/>
                </a:moveTo>
                <a:lnTo>
                  <a:pt x="4744801" y="0"/>
                </a:lnTo>
                <a:lnTo>
                  <a:pt x="4744801" y="3010792"/>
                </a:lnTo>
                <a:lnTo>
                  <a:pt x="0" y="301079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0" id="10"/>
          <p:cNvSpPr/>
          <p:nvPr/>
        </p:nvSpPr>
        <p:spPr>
          <a:xfrm flipH="false" flipV="false" rot="-484523">
            <a:off x="15511362" y="7694301"/>
            <a:ext cx="1071077" cy="860777"/>
          </a:xfrm>
          <a:custGeom>
            <a:avLst/>
            <a:gdLst/>
            <a:ahLst/>
            <a:cxnLst/>
            <a:rect r="r" b="b" t="t" l="l"/>
            <a:pathLst>
              <a:path h="860777" w="1071077">
                <a:moveTo>
                  <a:pt x="0" y="0"/>
                </a:moveTo>
                <a:lnTo>
                  <a:pt x="1071078" y="0"/>
                </a:lnTo>
                <a:lnTo>
                  <a:pt x="1071078" y="860778"/>
                </a:lnTo>
                <a:lnTo>
                  <a:pt x="0" y="86077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1" id="11"/>
          <p:cNvSpPr txBox="true"/>
          <p:nvPr/>
        </p:nvSpPr>
        <p:spPr>
          <a:xfrm rot="0">
            <a:off x="15801156" y="852170"/>
            <a:ext cx="2486844" cy="314959"/>
          </a:xfrm>
          <a:prstGeom prst="rect">
            <a:avLst/>
          </a:prstGeom>
        </p:spPr>
        <p:txBody>
          <a:bodyPr anchor="t" rtlCol="false" tIns="0" lIns="0" bIns="0" rIns="0">
            <a:spAutoFit/>
          </a:bodyPr>
          <a:lstStyle/>
          <a:p>
            <a:pPr algn="l">
              <a:lnSpc>
                <a:spcPts val="2590"/>
              </a:lnSpc>
            </a:pPr>
            <a:r>
              <a:rPr lang="en-US" sz="1850" b="true">
                <a:solidFill>
                  <a:srgbClr val="000000"/>
                </a:solidFill>
                <a:latin typeface="TS Qamus Bold"/>
                <a:ea typeface="TS Qamus Bold"/>
                <a:cs typeface="TS Qamus Bold"/>
                <a:sym typeface="TS Qamus Bold"/>
              </a:rPr>
              <a:t>2024</a:t>
            </a:r>
          </a:p>
        </p:txBody>
      </p:sp>
      <p:sp>
        <p:nvSpPr>
          <p:cNvPr name="TextBox 12" id="12"/>
          <p:cNvSpPr txBox="true"/>
          <p:nvPr/>
        </p:nvSpPr>
        <p:spPr>
          <a:xfrm rot="0">
            <a:off x="539326" y="3333225"/>
            <a:ext cx="16719974" cy="3927475"/>
          </a:xfrm>
          <a:prstGeom prst="rect">
            <a:avLst/>
          </a:prstGeom>
        </p:spPr>
        <p:txBody>
          <a:bodyPr anchor="t" rtlCol="false" tIns="0" lIns="0" bIns="0" rIns="0">
            <a:spAutoFit/>
          </a:bodyPr>
          <a:lstStyle/>
          <a:p>
            <a:pPr algn="just">
              <a:lnSpc>
                <a:spcPts val="3499"/>
              </a:lnSpc>
              <a:spcBef>
                <a:spcPct val="0"/>
              </a:spcBef>
            </a:pPr>
            <a:r>
              <a:rPr lang="en-US" b="true" sz="2499">
                <a:solidFill>
                  <a:srgbClr val="000000"/>
                </a:solidFill>
                <a:latin typeface="Open Sans Bold"/>
                <a:ea typeface="Open Sans Bold"/>
                <a:cs typeface="Open Sans Bold"/>
                <a:sym typeface="Open Sans Bold"/>
              </a:rPr>
              <a:t>Mission principale :</a:t>
            </a:r>
          </a:p>
          <a:p>
            <a:pPr algn="just">
              <a:lnSpc>
                <a:spcPts val="3499"/>
              </a:lnSpc>
              <a:spcBef>
                <a:spcPct val="0"/>
              </a:spcBef>
            </a:pPr>
            <a:r>
              <a:rPr lang="en-US" sz="2499">
                <a:solidFill>
                  <a:srgbClr val="000000"/>
                </a:solidFill>
                <a:latin typeface="Open Sans"/>
                <a:ea typeface="Open Sans"/>
                <a:cs typeface="Open Sans"/>
                <a:sym typeface="Open Sans"/>
              </a:rPr>
              <a:t>La mission principale de la cellule "Bureaux des études et projets numériques" est d'assurer la mise en œuvre et la maintenance des projets numériques stratégiques décidés par le gouvernement, en respectant les directives et obligations légales, notamment en matière d'accessibilité numérique.</a:t>
            </a:r>
          </a:p>
          <a:p>
            <a:pPr algn="just">
              <a:lnSpc>
                <a:spcPts val="3499"/>
              </a:lnSpc>
              <a:spcBef>
                <a:spcPct val="0"/>
              </a:spcBef>
            </a:pPr>
          </a:p>
          <a:p>
            <a:pPr algn="just">
              <a:lnSpc>
                <a:spcPts val="3499"/>
              </a:lnSpc>
              <a:spcBef>
                <a:spcPct val="0"/>
              </a:spcBef>
            </a:pPr>
            <a:r>
              <a:rPr lang="en-US" b="true" sz="2499">
                <a:solidFill>
                  <a:srgbClr val="000000"/>
                </a:solidFill>
                <a:latin typeface="Open Sans Bold"/>
                <a:ea typeface="Open Sans Bold"/>
                <a:cs typeface="Open Sans Bold"/>
                <a:sym typeface="Open Sans Bold"/>
              </a:rPr>
              <a:t>Objectif central :</a:t>
            </a:r>
          </a:p>
          <a:p>
            <a:pPr algn="just">
              <a:lnSpc>
                <a:spcPts val="3499"/>
              </a:lnSpc>
              <a:spcBef>
                <a:spcPct val="0"/>
              </a:spcBef>
            </a:pPr>
            <a:r>
              <a:rPr lang="en-US" sz="2499">
                <a:solidFill>
                  <a:srgbClr val="000000"/>
                </a:solidFill>
                <a:latin typeface="Open Sans"/>
                <a:ea typeface="Open Sans"/>
                <a:cs typeface="Open Sans"/>
                <a:sym typeface="Open Sans"/>
              </a:rPr>
              <a:t>L'objectif central est de garantir que les plateformes numériques publiques soient conformes aux exigences de l'État, en termes de conformité légale (accessibilité, sécurité, etc.) et de performance technique, tout en coordonnant efficacement les différentes parties prenantes pour mener à bien les projets.</a:t>
            </a:r>
          </a:p>
        </p:txBody>
      </p:sp>
      <p:sp>
        <p:nvSpPr>
          <p:cNvPr name="TextBox 13" id="13"/>
          <p:cNvSpPr txBox="true"/>
          <p:nvPr/>
        </p:nvSpPr>
        <p:spPr>
          <a:xfrm rot="183540">
            <a:off x="15920304" y="7396742"/>
            <a:ext cx="1436092" cy="232409"/>
          </a:xfrm>
          <a:prstGeom prst="rect">
            <a:avLst/>
          </a:prstGeom>
        </p:spPr>
        <p:txBody>
          <a:bodyPr anchor="t" rtlCol="false" tIns="0" lIns="0" bIns="0" rIns="0">
            <a:spAutoFit/>
          </a:bodyPr>
          <a:lstStyle/>
          <a:p>
            <a:pPr algn="ctr">
              <a:lnSpc>
                <a:spcPts val="1890"/>
              </a:lnSpc>
              <a:spcBef>
                <a:spcPct val="0"/>
              </a:spcBef>
            </a:pPr>
            <a:r>
              <a:rPr lang="en-US" b="true" sz="1350">
                <a:solidFill>
                  <a:srgbClr val="000000"/>
                </a:solidFill>
                <a:latin typeface="TS Qamus Bold"/>
                <a:ea typeface="TS Qamus Bold"/>
                <a:cs typeface="TS Qamus Bold"/>
                <a:sym typeface="TS Qamus Bold"/>
              </a:rPr>
              <a:t>Objectif central</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FFAF6"/>
        </a:solidFill>
      </p:bgPr>
    </p:bg>
    <p:spTree>
      <p:nvGrpSpPr>
        <p:cNvPr id="1" name=""/>
        <p:cNvGrpSpPr/>
        <p:nvPr/>
      </p:nvGrpSpPr>
      <p:grpSpPr>
        <a:xfrm>
          <a:off x="0" y="0"/>
          <a:ext cx="0" cy="0"/>
          <a:chOff x="0" y="0"/>
          <a:chExt cx="0" cy="0"/>
        </a:xfrm>
      </p:grpSpPr>
      <p:sp>
        <p:nvSpPr>
          <p:cNvPr name="AutoShape 2" id="2"/>
          <p:cNvSpPr/>
          <p:nvPr/>
        </p:nvSpPr>
        <p:spPr>
          <a:xfrm>
            <a:off x="1028700" y="1028700"/>
            <a:ext cx="14513590" cy="0"/>
          </a:xfrm>
          <a:prstGeom prst="line">
            <a:avLst/>
          </a:prstGeom>
          <a:ln cap="flat" w="38100">
            <a:solidFill>
              <a:srgbClr val="000000"/>
            </a:solidFill>
            <a:prstDash val="solid"/>
            <a:headEnd type="none" len="sm" w="sm"/>
            <a:tailEnd type="none" len="sm" w="sm"/>
          </a:ln>
        </p:spPr>
      </p:sp>
      <p:grpSp>
        <p:nvGrpSpPr>
          <p:cNvPr name="Group 3" id="3"/>
          <p:cNvGrpSpPr/>
          <p:nvPr/>
        </p:nvGrpSpPr>
        <p:grpSpPr>
          <a:xfrm rot="0">
            <a:off x="17600790" y="1820032"/>
            <a:ext cx="264674" cy="264674"/>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EB868"/>
            </a:solidFill>
          </p:spPr>
        </p:sp>
        <p:sp>
          <p:nvSpPr>
            <p:cNvPr name="TextBox 5" id="5"/>
            <p:cNvSpPr txBox="true"/>
            <p:nvPr/>
          </p:nvSpPr>
          <p:spPr>
            <a:xfrm>
              <a:off x="76200" y="19050"/>
              <a:ext cx="660400" cy="717550"/>
            </a:xfrm>
            <a:prstGeom prst="rect">
              <a:avLst/>
            </a:prstGeom>
          </p:spPr>
          <p:txBody>
            <a:bodyPr anchor="ctr" rtlCol="false" tIns="50800" lIns="50800" bIns="50800" rIns="50800"/>
            <a:lstStyle/>
            <a:p>
              <a:pPr algn="ctr">
                <a:lnSpc>
                  <a:spcPts val="3499"/>
                </a:lnSpc>
              </a:pPr>
            </a:p>
          </p:txBody>
        </p:sp>
      </p:grpSp>
      <p:sp>
        <p:nvSpPr>
          <p:cNvPr name="TextBox 6" id="6"/>
          <p:cNvSpPr txBox="true"/>
          <p:nvPr/>
        </p:nvSpPr>
        <p:spPr>
          <a:xfrm rot="0">
            <a:off x="15801156" y="852170"/>
            <a:ext cx="2486844" cy="314959"/>
          </a:xfrm>
          <a:prstGeom prst="rect">
            <a:avLst/>
          </a:prstGeom>
        </p:spPr>
        <p:txBody>
          <a:bodyPr anchor="t" rtlCol="false" tIns="0" lIns="0" bIns="0" rIns="0">
            <a:spAutoFit/>
          </a:bodyPr>
          <a:lstStyle/>
          <a:p>
            <a:pPr algn="l">
              <a:lnSpc>
                <a:spcPts val="2590"/>
              </a:lnSpc>
            </a:pPr>
            <a:r>
              <a:rPr lang="en-US" sz="1850" b="true">
                <a:solidFill>
                  <a:srgbClr val="000000"/>
                </a:solidFill>
                <a:latin typeface="TS Qamus Bold"/>
                <a:ea typeface="TS Qamus Bold"/>
                <a:cs typeface="TS Qamus Bold"/>
                <a:sym typeface="TS Qamus Bold"/>
              </a:rPr>
              <a:t>2024</a:t>
            </a:r>
          </a:p>
        </p:txBody>
      </p:sp>
      <p:sp>
        <p:nvSpPr>
          <p:cNvPr name="TextBox 7" id="7"/>
          <p:cNvSpPr txBox="true"/>
          <p:nvPr/>
        </p:nvSpPr>
        <p:spPr>
          <a:xfrm rot="0">
            <a:off x="400199" y="1491420"/>
            <a:ext cx="17576006" cy="647700"/>
          </a:xfrm>
          <a:prstGeom prst="rect">
            <a:avLst/>
          </a:prstGeom>
        </p:spPr>
        <p:txBody>
          <a:bodyPr anchor="t" rtlCol="false" tIns="0" lIns="0" bIns="0" rIns="0">
            <a:spAutoFit/>
          </a:bodyPr>
          <a:lstStyle/>
          <a:p>
            <a:pPr algn="l" marL="0" indent="0" lvl="0">
              <a:lnSpc>
                <a:spcPts val="5040"/>
              </a:lnSpc>
              <a:spcBef>
                <a:spcPct val="0"/>
              </a:spcBef>
            </a:pPr>
            <a:r>
              <a:rPr lang="en-US" b="true" sz="4200">
                <a:solidFill>
                  <a:srgbClr val="000000"/>
                </a:solidFill>
                <a:latin typeface="TS Qamus Bold"/>
                <a:ea typeface="TS Qamus Bold"/>
                <a:cs typeface="TS Qamus Bold"/>
                <a:sym typeface="TS Qamus Bold"/>
              </a:rPr>
              <a:t>2- </a:t>
            </a:r>
            <a:r>
              <a:rPr lang="en-US" b="true" sz="4200" strike="noStrike" u="none">
                <a:solidFill>
                  <a:srgbClr val="000000"/>
                </a:solidFill>
                <a:latin typeface="TS Qamus Bold"/>
                <a:ea typeface="TS Qamus Bold"/>
                <a:cs typeface="TS Qamus Bold"/>
                <a:sym typeface="TS Qamus Bold"/>
              </a:rPr>
              <a:t>Application de la méthode OVAR à  la DSI premier ministre</a:t>
            </a:r>
          </a:p>
        </p:txBody>
      </p:sp>
      <p:sp>
        <p:nvSpPr>
          <p:cNvPr name="TextBox 8" id="8"/>
          <p:cNvSpPr txBox="true"/>
          <p:nvPr/>
        </p:nvSpPr>
        <p:spPr>
          <a:xfrm rot="0">
            <a:off x="400199" y="2530475"/>
            <a:ext cx="9226682" cy="2613025"/>
          </a:xfrm>
          <a:prstGeom prst="rect">
            <a:avLst/>
          </a:prstGeom>
        </p:spPr>
        <p:txBody>
          <a:bodyPr anchor="t" rtlCol="false" tIns="0" lIns="0" bIns="0" rIns="0">
            <a:spAutoFit/>
          </a:bodyPr>
          <a:lstStyle/>
          <a:p>
            <a:pPr algn="just" marL="0" indent="0" lvl="0">
              <a:lnSpc>
                <a:spcPts val="3499"/>
              </a:lnSpc>
              <a:spcBef>
                <a:spcPct val="0"/>
              </a:spcBef>
            </a:pPr>
            <a:r>
              <a:rPr lang="en-US" b="true" sz="2499" strike="noStrike" u="none">
                <a:solidFill>
                  <a:srgbClr val="000000"/>
                </a:solidFill>
                <a:latin typeface="Open Sans Bold"/>
                <a:ea typeface="Open Sans Bold"/>
                <a:cs typeface="Open Sans Bold"/>
                <a:sym typeface="Open Sans Bold"/>
              </a:rPr>
              <a:t>Objectifs :</a:t>
            </a:r>
          </a:p>
          <a:p>
            <a:pPr algn="just" marL="0" indent="0" lvl="0">
              <a:lnSpc>
                <a:spcPts val="3499"/>
              </a:lnSpc>
              <a:spcBef>
                <a:spcPct val="0"/>
              </a:spcBef>
            </a:pPr>
            <a:r>
              <a:rPr lang="en-US" sz="2499" strike="noStrike" u="none">
                <a:solidFill>
                  <a:srgbClr val="000000"/>
                </a:solidFill>
                <a:latin typeface="Open Sans"/>
                <a:ea typeface="Open Sans"/>
                <a:cs typeface="Open Sans"/>
                <a:sym typeface="Open Sans"/>
              </a:rPr>
              <a:t>Objectif 1 : Mettre en conformité les plateformes numériques avec les obligations d’accessibilité de l’État.</a:t>
            </a:r>
          </a:p>
          <a:p>
            <a:pPr algn="just" marL="0" indent="0" lvl="0">
              <a:lnSpc>
                <a:spcPts val="3499"/>
              </a:lnSpc>
              <a:spcBef>
                <a:spcPct val="0"/>
              </a:spcBef>
            </a:pPr>
            <a:r>
              <a:rPr lang="en-US" sz="2499" strike="noStrike" u="none">
                <a:solidFill>
                  <a:srgbClr val="000000"/>
                </a:solidFill>
                <a:latin typeface="Open Sans"/>
                <a:ea typeface="Open Sans"/>
                <a:cs typeface="Open Sans"/>
                <a:sym typeface="Open Sans"/>
              </a:rPr>
              <a:t>Objectif 2 : Assurer la maintenance continue et l'évolution des projets numériques en fonction des nouvelles exigences technologiques et réglementaires.</a:t>
            </a:r>
          </a:p>
        </p:txBody>
      </p:sp>
      <p:sp>
        <p:nvSpPr>
          <p:cNvPr name="TextBox 9" id="9"/>
          <p:cNvSpPr txBox="true"/>
          <p:nvPr/>
        </p:nvSpPr>
        <p:spPr>
          <a:xfrm rot="0">
            <a:off x="400199" y="5553075"/>
            <a:ext cx="16474827" cy="4365625"/>
          </a:xfrm>
          <a:prstGeom prst="rect">
            <a:avLst/>
          </a:prstGeom>
        </p:spPr>
        <p:txBody>
          <a:bodyPr anchor="t" rtlCol="false" tIns="0" lIns="0" bIns="0" rIns="0">
            <a:spAutoFit/>
          </a:bodyPr>
          <a:lstStyle/>
          <a:p>
            <a:pPr algn="just" marL="0" indent="0" lvl="0">
              <a:lnSpc>
                <a:spcPts val="3499"/>
              </a:lnSpc>
              <a:spcBef>
                <a:spcPct val="0"/>
              </a:spcBef>
            </a:pPr>
            <a:r>
              <a:rPr lang="en-US" b="true" sz="2499" strike="noStrike" u="none">
                <a:solidFill>
                  <a:srgbClr val="000000"/>
                </a:solidFill>
                <a:latin typeface="Open Sans Bold"/>
                <a:ea typeface="Open Sans Bold"/>
                <a:cs typeface="Open Sans Bold"/>
                <a:sym typeface="Open Sans Bold"/>
              </a:rPr>
              <a:t>Variables d’action :</a:t>
            </a:r>
          </a:p>
          <a:p>
            <a:pPr algn="just" marL="0" indent="0" lvl="0">
              <a:lnSpc>
                <a:spcPts val="3499"/>
              </a:lnSpc>
              <a:spcBef>
                <a:spcPct val="0"/>
              </a:spcBef>
            </a:pPr>
            <a:r>
              <a:rPr lang="en-US" b="true" sz="2499" strike="noStrike" u="none">
                <a:solidFill>
                  <a:srgbClr val="000000"/>
                </a:solidFill>
                <a:latin typeface="Open Sans Bold"/>
                <a:ea typeface="Open Sans Bold"/>
                <a:cs typeface="Open Sans Bold"/>
                <a:sym typeface="Open Sans Bold"/>
              </a:rPr>
              <a:t>Pour l'objectif 1 :</a:t>
            </a:r>
          </a:p>
          <a:p>
            <a:pPr algn="just" marL="0" indent="0" lvl="0">
              <a:lnSpc>
                <a:spcPts val="3499"/>
              </a:lnSpc>
              <a:spcBef>
                <a:spcPct val="0"/>
              </a:spcBef>
            </a:pPr>
            <a:r>
              <a:rPr lang="en-US" sz="2499" strike="noStrike" u="none">
                <a:solidFill>
                  <a:srgbClr val="000000"/>
                </a:solidFill>
                <a:latin typeface="Open Sans"/>
                <a:ea typeface="Open Sans"/>
                <a:cs typeface="Open Sans"/>
                <a:sym typeface="Open Sans"/>
              </a:rPr>
              <a:t>Mise en place d’audits d’accessibilité.</a:t>
            </a:r>
          </a:p>
          <a:p>
            <a:pPr algn="just" marL="0" indent="0" lvl="0">
              <a:lnSpc>
                <a:spcPts val="3499"/>
              </a:lnSpc>
              <a:spcBef>
                <a:spcPct val="0"/>
              </a:spcBef>
            </a:pPr>
            <a:r>
              <a:rPr lang="en-US" sz="2499" strike="noStrike" u="none">
                <a:solidFill>
                  <a:srgbClr val="000000"/>
                </a:solidFill>
                <a:latin typeface="Open Sans"/>
                <a:ea typeface="Open Sans"/>
                <a:cs typeface="Open Sans"/>
                <a:sym typeface="Open Sans"/>
              </a:rPr>
              <a:t>Collaboration avec des équipes de développement pour adapter les sites web.</a:t>
            </a:r>
          </a:p>
          <a:p>
            <a:pPr algn="just" marL="0" indent="0" lvl="0">
              <a:lnSpc>
                <a:spcPts val="3499"/>
              </a:lnSpc>
              <a:spcBef>
                <a:spcPct val="0"/>
              </a:spcBef>
            </a:pPr>
            <a:r>
              <a:rPr lang="en-US" sz="2499" strike="noStrike" u="none">
                <a:solidFill>
                  <a:srgbClr val="000000"/>
                </a:solidFill>
                <a:latin typeface="Open Sans"/>
                <a:ea typeface="Open Sans"/>
                <a:cs typeface="Open Sans"/>
                <a:sym typeface="Open Sans"/>
              </a:rPr>
              <a:t>Suivi des indicateurs de conformité et prise en compte des retours des utilisateurs.</a:t>
            </a:r>
          </a:p>
          <a:p>
            <a:pPr algn="just" marL="0" indent="0" lvl="0">
              <a:lnSpc>
                <a:spcPts val="3499"/>
              </a:lnSpc>
              <a:spcBef>
                <a:spcPct val="0"/>
              </a:spcBef>
            </a:pPr>
          </a:p>
          <a:p>
            <a:pPr algn="just" marL="0" indent="0" lvl="0">
              <a:lnSpc>
                <a:spcPts val="3499"/>
              </a:lnSpc>
              <a:spcBef>
                <a:spcPct val="0"/>
              </a:spcBef>
            </a:pPr>
            <a:r>
              <a:rPr lang="en-US" b="true" sz="2499" strike="noStrike" u="none">
                <a:solidFill>
                  <a:srgbClr val="000000"/>
                </a:solidFill>
                <a:latin typeface="Open Sans Bold"/>
                <a:ea typeface="Open Sans Bold"/>
                <a:cs typeface="Open Sans Bold"/>
                <a:sym typeface="Open Sans Bold"/>
              </a:rPr>
              <a:t>Pour l'objectif 2 :</a:t>
            </a:r>
          </a:p>
          <a:p>
            <a:pPr algn="just" marL="0" indent="0" lvl="0">
              <a:lnSpc>
                <a:spcPts val="3499"/>
              </a:lnSpc>
              <a:spcBef>
                <a:spcPct val="0"/>
              </a:spcBef>
            </a:pPr>
            <a:r>
              <a:rPr lang="en-US" sz="2499" strike="noStrike" u="none">
                <a:solidFill>
                  <a:srgbClr val="000000"/>
                </a:solidFill>
                <a:latin typeface="Open Sans"/>
                <a:ea typeface="Open Sans"/>
                <a:cs typeface="Open Sans"/>
                <a:sym typeface="Open Sans"/>
              </a:rPr>
              <a:t>Mise à jour régulière des plateformes numériques.</a:t>
            </a:r>
          </a:p>
          <a:p>
            <a:pPr algn="just" marL="0" indent="0" lvl="0">
              <a:lnSpc>
                <a:spcPts val="3499"/>
              </a:lnSpc>
              <a:spcBef>
                <a:spcPct val="0"/>
              </a:spcBef>
            </a:pPr>
            <a:r>
              <a:rPr lang="en-US" sz="2499" strike="noStrike" u="none">
                <a:solidFill>
                  <a:srgbClr val="000000"/>
                </a:solidFill>
                <a:latin typeface="Open Sans"/>
                <a:ea typeface="Open Sans"/>
                <a:cs typeface="Open Sans"/>
                <a:sym typeface="Open Sans"/>
              </a:rPr>
              <a:t>Formation continue des équipes aux nouvelles technologies et aux normes réglementaires.</a:t>
            </a:r>
          </a:p>
          <a:p>
            <a:pPr algn="just" marL="0" indent="0" lvl="0">
              <a:lnSpc>
                <a:spcPts val="3499"/>
              </a:lnSpc>
              <a:spcBef>
                <a:spcPct val="0"/>
              </a:spcBef>
            </a:pPr>
            <a:r>
              <a:rPr lang="en-US" sz="2499" strike="noStrike" u="none">
                <a:solidFill>
                  <a:srgbClr val="000000"/>
                </a:solidFill>
                <a:latin typeface="Open Sans"/>
                <a:ea typeface="Open Sans"/>
                <a:cs typeface="Open Sans"/>
                <a:sym typeface="Open Sans"/>
              </a:rPr>
              <a:t>Mise en place d’équipes de support technique dédiées pour gérer les incidents ou les demandes de mise à jour.</a:t>
            </a:r>
          </a:p>
        </p:txBody>
      </p:sp>
      <p:sp>
        <p:nvSpPr>
          <p:cNvPr name="Freeform 10" id="10"/>
          <p:cNvSpPr/>
          <p:nvPr/>
        </p:nvSpPr>
        <p:spPr>
          <a:xfrm flipH="false" flipV="false" rot="0">
            <a:off x="13023547" y="2952047"/>
            <a:ext cx="3851479" cy="4382906"/>
          </a:xfrm>
          <a:custGeom>
            <a:avLst/>
            <a:gdLst/>
            <a:ahLst/>
            <a:cxnLst/>
            <a:rect r="r" b="b" t="t" l="l"/>
            <a:pathLst>
              <a:path h="4382906" w="3851479">
                <a:moveTo>
                  <a:pt x="0" y="0"/>
                </a:moveTo>
                <a:lnTo>
                  <a:pt x="3851479" y="0"/>
                </a:lnTo>
                <a:lnTo>
                  <a:pt x="3851479" y="4382906"/>
                </a:lnTo>
                <a:lnTo>
                  <a:pt x="0" y="4382906"/>
                </a:lnTo>
                <a:lnTo>
                  <a:pt x="0" y="0"/>
                </a:lnTo>
                <a:close/>
              </a:path>
            </a:pathLst>
          </a:custGeom>
          <a:blipFill>
            <a:blip r:embed="rId2"/>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FFAF6"/>
        </a:solidFill>
      </p:bgPr>
    </p:bg>
    <p:spTree>
      <p:nvGrpSpPr>
        <p:cNvPr id="1" name=""/>
        <p:cNvGrpSpPr/>
        <p:nvPr/>
      </p:nvGrpSpPr>
      <p:grpSpPr>
        <a:xfrm>
          <a:off x="0" y="0"/>
          <a:ext cx="0" cy="0"/>
          <a:chOff x="0" y="0"/>
          <a:chExt cx="0" cy="0"/>
        </a:xfrm>
      </p:grpSpPr>
      <p:sp>
        <p:nvSpPr>
          <p:cNvPr name="AutoShape 2" id="2"/>
          <p:cNvSpPr/>
          <p:nvPr/>
        </p:nvSpPr>
        <p:spPr>
          <a:xfrm>
            <a:off x="1028700" y="1028700"/>
            <a:ext cx="14513590" cy="0"/>
          </a:xfrm>
          <a:prstGeom prst="line">
            <a:avLst/>
          </a:prstGeom>
          <a:ln cap="flat" w="38100">
            <a:solidFill>
              <a:srgbClr val="000000"/>
            </a:solidFill>
            <a:prstDash val="solid"/>
            <a:headEnd type="none" len="sm" w="sm"/>
            <a:tailEnd type="none" len="sm" w="sm"/>
          </a:ln>
        </p:spPr>
      </p:sp>
      <p:grpSp>
        <p:nvGrpSpPr>
          <p:cNvPr name="Group 3" id="3"/>
          <p:cNvGrpSpPr/>
          <p:nvPr/>
        </p:nvGrpSpPr>
        <p:grpSpPr>
          <a:xfrm rot="0">
            <a:off x="17600790" y="1820032"/>
            <a:ext cx="264674" cy="264674"/>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EB868"/>
            </a:solidFill>
          </p:spPr>
        </p:sp>
        <p:sp>
          <p:nvSpPr>
            <p:cNvPr name="TextBox 5" id="5"/>
            <p:cNvSpPr txBox="true"/>
            <p:nvPr/>
          </p:nvSpPr>
          <p:spPr>
            <a:xfrm>
              <a:off x="76200" y="19050"/>
              <a:ext cx="660400" cy="717550"/>
            </a:xfrm>
            <a:prstGeom prst="rect">
              <a:avLst/>
            </a:prstGeom>
          </p:spPr>
          <p:txBody>
            <a:bodyPr anchor="ctr" rtlCol="false" tIns="50800" lIns="50800" bIns="50800" rIns="50800"/>
            <a:lstStyle/>
            <a:p>
              <a:pPr algn="ctr">
                <a:lnSpc>
                  <a:spcPts val="3499"/>
                </a:lnSpc>
              </a:pPr>
            </a:p>
          </p:txBody>
        </p:sp>
      </p:grpSp>
      <p:sp>
        <p:nvSpPr>
          <p:cNvPr name="TextBox 6" id="6"/>
          <p:cNvSpPr txBox="true"/>
          <p:nvPr/>
        </p:nvSpPr>
        <p:spPr>
          <a:xfrm rot="0">
            <a:off x="540650" y="3425825"/>
            <a:ext cx="11083968" cy="4803775"/>
          </a:xfrm>
          <a:prstGeom prst="rect">
            <a:avLst/>
          </a:prstGeom>
        </p:spPr>
        <p:txBody>
          <a:bodyPr anchor="t" rtlCol="false" tIns="0" lIns="0" bIns="0" rIns="0">
            <a:spAutoFit/>
          </a:bodyPr>
          <a:lstStyle/>
          <a:p>
            <a:pPr algn="just" marL="0" indent="0" lvl="0">
              <a:lnSpc>
                <a:spcPts val="3499"/>
              </a:lnSpc>
              <a:spcBef>
                <a:spcPct val="0"/>
              </a:spcBef>
            </a:pPr>
            <a:r>
              <a:rPr lang="en-US" b="true" sz="2499" strike="noStrike" u="none">
                <a:solidFill>
                  <a:srgbClr val="000000"/>
                </a:solidFill>
                <a:latin typeface="Open Sans Bold"/>
                <a:ea typeface="Open Sans Bold"/>
                <a:cs typeface="Open Sans Bold"/>
                <a:sym typeface="Open Sans Bold"/>
              </a:rPr>
              <a:t>Acteurs/Rôles :</a:t>
            </a:r>
          </a:p>
          <a:p>
            <a:pPr algn="just" marL="0" indent="0" lvl="0">
              <a:lnSpc>
                <a:spcPts val="3499"/>
              </a:lnSpc>
              <a:spcBef>
                <a:spcPct val="0"/>
              </a:spcBef>
            </a:pPr>
            <a:r>
              <a:rPr lang="en-US" sz="2499" strike="noStrike" u="none">
                <a:solidFill>
                  <a:srgbClr val="000000"/>
                </a:solidFill>
                <a:latin typeface="Open Sans"/>
                <a:ea typeface="Open Sans"/>
                <a:cs typeface="Open Sans"/>
                <a:sym typeface="Open Sans"/>
              </a:rPr>
              <a:t>Objectif 1 : Équipes de développement web, experts en accessibilité numérique, consultants externes pour audits.</a:t>
            </a:r>
          </a:p>
          <a:p>
            <a:pPr algn="just" marL="0" indent="0" lvl="0">
              <a:lnSpc>
                <a:spcPts val="3499"/>
              </a:lnSpc>
              <a:spcBef>
                <a:spcPct val="0"/>
              </a:spcBef>
            </a:pPr>
            <a:r>
              <a:rPr lang="en-US" sz="2499" strike="noStrike" u="none">
                <a:solidFill>
                  <a:srgbClr val="000000"/>
                </a:solidFill>
                <a:latin typeface="Open Sans"/>
                <a:ea typeface="Open Sans"/>
                <a:cs typeface="Open Sans"/>
                <a:sym typeface="Open Sans"/>
              </a:rPr>
              <a:t>Objectif 2 : Équipes techniques internes (DSI), experts en technologies émergentes, responsables de maintenance.</a:t>
            </a:r>
          </a:p>
          <a:p>
            <a:pPr algn="just" marL="0" indent="0" lvl="0">
              <a:lnSpc>
                <a:spcPts val="3499"/>
              </a:lnSpc>
              <a:spcBef>
                <a:spcPct val="0"/>
              </a:spcBef>
            </a:pPr>
          </a:p>
          <a:p>
            <a:pPr algn="just" marL="0" indent="0" lvl="0">
              <a:lnSpc>
                <a:spcPts val="3499"/>
              </a:lnSpc>
              <a:spcBef>
                <a:spcPct val="0"/>
              </a:spcBef>
            </a:pPr>
            <a:r>
              <a:rPr lang="en-US" b="true" sz="2499" strike="noStrike" u="none">
                <a:solidFill>
                  <a:srgbClr val="000000"/>
                </a:solidFill>
                <a:latin typeface="Open Sans Bold"/>
                <a:ea typeface="Open Sans Bold"/>
                <a:cs typeface="Open Sans Bold"/>
                <a:sym typeface="Open Sans Bold"/>
              </a:rPr>
              <a:t>Responsabilité :</a:t>
            </a:r>
          </a:p>
          <a:p>
            <a:pPr algn="just" marL="0" indent="0" lvl="0">
              <a:lnSpc>
                <a:spcPts val="3499"/>
              </a:lnSpc>
              <a:spcBef>
                <a:spcPct val="0"/>
              </a:spcBef>
            </a:pPr>
            <a:r>
              <a:rPr lang="en-US" sz="2499" strike="noStrike" u="none">
                <a:solidFill>
                  <a:srgbClr val="000000"/>
                </a:solidFill>
                <a:latin typeface="Open Sans"/>
                <a:ea typeface="Open Sans"/>
                <a:cs typeface="Open Sans"/>
                <a:sym typeface="Open Sans"/>
              </a:rPr>
              <a:t>Objectif 1 : Le responsable de projet en charge de l’accessibilité numérique (en collaboration avec le DSI).</a:t>
            </a:r>
          </a:p>
          <a:p>
            <a:pPr algn="just" marL="0" indent="0" lvl="0">
              <a:lnSpc>
                <a:spcPts val="3499"/>
              </a:lnSpc>
              <a:spcBef>
                <a:spcPct val="0"/>
              </a:spcBef>
            </a:pPr>
            <a:r>
              <a:rPr lang="en-US" sz="2499" strike="noStrike" u="none">
                <a:solidFill>
                  <a:srgbClr val="000000"/>
                </a:solidFill>
                <a:latin typeface="Open Sans"/>
                <a:ea typeface="Open Sans"/>
                <a:cs typeface="Open Sans"/>
                <a:sym typeface="Open Sans"/>
              </a:rPr>
              <a:t>Objectif 2 : Les responsables de maintenance, supervisés par le DSI et la cellule de suivi des projets numériques.</a:t>
            </a:r>
          </a:p>
        </p:txBody>
      </p:sp>
      <p:sp>
        <p:nvSpPr>
          <p:cNvPr name="Freeform 7" id="7"/>
          <p:cNvSpPr/>
          <p:nvPr/>
        </p:nvSpPr>
        <p:spPr>
          <a:xfrm flipH="false" flipV="false" rot="8470115">
            <a:off x="15011561" y="5686096"/>
            <a:ext cx="4495479" cy="3587985"/>
          </a:xfrm>
          <a:custGeom>
            <a:avLst/>
            <a:gdLst/>
            <a:ahLst/>
            <a:cxnLst/>
            <a:rect r="r" b="b" t="t" l="l"/>
            <a:pathLst>
              <a:path h="3587985" w="4495479">
                <a:moveTo>
                  <a:pt x="0" y="0"/>
                </a:moveTo>
                <a:lnTo>
                  <a:pt x="4495478" y="0"/>
                </a:lnTo>
                <a:lnTo>
                  <a:pt x="4495478" y="3587984"/>
                </a:lnTo>
                <a:lnTo>
                  <a:pt x="0" y="358798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8" id="8"/>
          <p:cNvSpPr/>
          <p:nvPr/>
        </p:nvSpPr>
        <p:spPr>
          <a:xfrm flipH="false" flipV="false" rot="0">
            <a:off x="12004967" y="6105745"/>
            <a:ext cx="5927036" cy="4181255"/>
          </a:xfrm>
          <a:custGeom>
            <a:avLst/>
            <a:gdLst/>
            <a:ahLst/>
            <a:cxnLst/>
            <a:rect r="r" b="b" t="t" l="l"/>
            <a:pathLst>
              <a:path h="4181255" w="5927036">
                <a:moveTo>
                  <a:pt x="0" y="0"/>
                </a:moveTo>
                <a:lnTo>
                  <a:pt x="5927036" y="0"/>
                </a:lnTo>
                <a:lnTo>
                  <a:pt x="5927036" y="4181255"/>
                </a:lnTo>
                <a:lnTo>
                  <a:pt x="0" y="418125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9" id="9"/>
          <p:cNvSpPr txBox="true"/>
          <p:nvPr/>
        </p:nvSpPr>
        <p:spPr>
          <a:xfrm rot="0">
            <a:off x="15801156" y="852170"/>
            <a:ext cx="2486844" cy="314959"/>
          </a:xfrm>
          <a:prstGeom prst="rect">
            <a:avLst/>
          </a:prstGeom>
        </p:spPr>
        <p:txBody>
          <a:bodyPr anchor="t" rtlCol="false" tIns="0" lIns="0" bIns="0" rIns="0">
            <a:spAutoFit/>
          </a:bodyPr>
          <a:lstStyle/>
          <a:p>
            <a:pPr algn="l">
              <a:lnSpc>
                <a:spcPts val="2590"/>
              </a:lnSpc>
            </a:pPr>
            <a:r>
              <a:rPr lang="en-US" sz="1850" b="true">
                <a:solidFill>
                  <a:srgbClr val="000000"/>
                </a:solidFill>
                <a:latin typeface="TS Qamus Bold"/>
                <a:ea typeface="TS Qamus Bold"/>
                <a:cs typeface="TS Qamus Bold"/>
                <a:sym typeface="TS Qamus Bold"/>
              </a:rPr>
              <a:t>2024</a:t>
            </a:r>
          </a:p>
        </p:txBody>
      </p:sp>
      <p:sp>
        <p:nvSpPr>
          <p:cNvPr name="TextBox 10" id="10"/>
          <p:cNvSpPr txBox="true"/>
          <p:nvPr/>
        </p:nvSpPr>
        <p:spPr>
          <a:xfrm rot="0">
            <a:off x="355997" y="1491420"/>
            <a:ext cx="17576006" cy="647700"/>
          </a:xfrm>
          <a:prstGeom prst="rect">
            <a:avLst/>
          </a:prstGeom>
        </p:spPr>
        <p:txBody>
          <a:bodyPr anchor="t" rtlCol="false" tIns="0" lIns="0" bIns="0" rIns="0">
            <a:spAutoFit/>
          </a:bodyPr>
          <a:lstStyle/>
          <a:p>
            <a:pPr algn="l" marL="0" indent="0" lvl="0">
              <a:lnSpc>
                <a:spcPts val="5040"/>
              </a:lnSpc>
              <a:spcBef>
                <a:spcPct val="0"/>
              </a:spcBef>
            </a:pPr>
            <a:r>
              <a:rPr lang="en-US" b="true" sz="4200">
                <a:solidFill>
                  <a:srgbClr val="000000"/>
                </a:solidFill>
                <a:latin typeface="TS Qamus Bold"/>
                <a:ea typeface="TS Qamus Bold"/>
                <a:cs typeface="TS Qamus Bold"/>
                <a:sym typeface="TS Qamus Bold"/>
              </a:rPr>
              <a:t>2- </a:t>
            </a:r>
            <a:r>
              <a:rPr lang="en-US" b="true" sz="4200" strike="noStrike" u="none">
                <a:solidFill>
                  <a:srgbClr val="000000"/>
                </a:solidFill>
                <a:latin typeface="TS Qamus Bold"/>
                <a:ea typeface="TS Qamus Bold"/>
                <a:cs typeface="TS Qamus Bold"/>
                <a:sym typeface="TS Qamus Bold"/>
              </a:rPr>
              <a:t>Application de la méthode OVAR à  la DSI premier ministre</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FFAF6"/>
        </a:solidFill>
      </p:bgPr>
    </p:bg>
    <p:spTree>
      <p:nvGrpSpPr>
        <p:cNvPr id="1" name=""/>
        <p:cNvGrpSpPr/>
        <p:nvPr/>
      </p:nvGrpSpPr>
      <p:grpSpPr>
        <a:xfrm>
          <a:off x="0" y="0"/>
          <a:ext cx="0" cy="0"/>
          <a:chOff x="0" y="0"/>
          <a:chExt cx="0" cy="0"/>
        </a:xfrm>
      </p:grpSpPr>
      <p:sp>
        <p:nvSpPr>
          <p:cNvPr name="AutoShape 2" id="2"/>
          <p:cNvSpPr/>
          <p:nvPr/>
        </p:nvSpPr>
        <p:spPr>
          <a:xfrm>
            <a:off x="1028700" y="1028700"/>
            <a:ext cx="14513590" cy="0"/>
          </a:xfrm>
          <a:prstGeom prst="line">
            <a:avLst/>
          </a:prstGeom>
          <a:ln cap="flat" w="38100">
            <a:solidFill>
              <a:srgbClr val="000000"/>
            </a:solidFill>
            <a:prstDash val="solid"/>
            <a:headEnd type="none" len="sm" w="sm"/>
            <a:tailEnd type="none" len="sm" w="sm"/>
          </a:ln>
        </p:spPr>
      </p:sp>
      <p:grpSp>
        <p:nvGrpSpPr>
          <p:cNvPr name="Group 3" id="3"/>
          <p:cNvGrpSpPr/>
          <p:nvPr/>
        </p:nvGrpSpPr>
        <p:grpSpPr>
          <a:xfrm rot="0">
            <a:off x="15955645" y="1943478"/>
            <a:ext cx="264674" cy="264674"/>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907C"/>
            </a:solidFill>
          </p:spPr>
        </p:sp>
        <p:sp>
          <p:nvSpPr>
            <p:cNvPr name="TextBox 5" id="5"/>
            <p:cNvSpPr txBox="true"/>
            <p:nvPr/>
          </p:nvSpPr>
          <p:spPr>
            <a:xfrm>
              <a:off x="76200" y="19050"/>
              <a:ext cx="660400" cy="717550"/>
            </a:xfrm>
            <a:prstGeom prst="rect">
              <a:avLst/>
            </a:prstGeom>
          </p:spPr>
          <p:txBody>
            <a:bodyPr anchor="ctr" rtlCol="false" tIns="50800" lIns="50800" bIns="50800" rIns="50800"/>
            <a:lstStyle/>
            <a:p>
              <a:pPr algn="ctr">
                <a:lnSpc>
                  <a:spcPts val="3499"/>
                </a:lnSpc>
              </a:pPr>
            </a:p>
          </p:txBody>
        </p:sp>
      </p:grpSp>
      <p:sp>
        <p:nvSpPr>
          <p:cNvPr name="Freeform 6" id="6"/>
          <p:cNvSpPr/>
          <p:nvPr/>
        </p:nvSpPr>
        <p:spPr>
          <a:xfrm flipH="false" flipV="false" rot="2318620">
            <a:off x="-1369251" y="7605877"/>
            <a:ext cx="6816687" cy="4114800"/>
          </a:xfrm>
          <a:custGeom>
            <a:avLst/>
            <a:gdLst/>
            <a:ahLst/>
            <a:cxnLst/>
            <a:rect r="r" b="b" t="t" l="l"/>
            <a:pathLst>
              <a:path h="4114800" w="6816687">
                <a:moveTo>
                  <a:pt x="0" y="0"/>
                </a:moveTo>
                <a:lnTo>
                  <a:pt x="6816686" y="0"/>
                </a:lnTo>
                <a:lnTo>
                  <a:pt x="681668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8930139">
            <a:off x="3441165" y="8353898"/>
            <a:ext cx="3555507" cy="4114800"/>
          </a:xfrm>
          <a:custGeom>
            <a:avLst/>
            <a:gdLst/>
            <a:ahLst/>
            <a:cxnLst/>
            <a:rect r="r" b="b" t="t" l="l"/>
            <a:pathLst>
              <a:path h="4114800" w="3555507">
                <a:moveTo>
                  <a:pt x="0" y="0"/>
                </a:moveTo>
                <a:lnTo>
                  <a:pt x="3555507" y="0"/>
                </a:lnTo>
                <a:lnTo>
                  <a:pt x="3555507"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4760778" y="5768975"/>
            <a:ext cx="3375571" cy="4641410"/>
          </a:xfrm>
          <a:custGeom>
            <a:avLst/>
            <a:gdLst/>
            <a:ahLst/>
            <a:cxnLst/>
            <a:rect r="r" b="b" t="t" l="l"/>
            <a:pathLst>
              <a:path h="4641410" w="3375571">
                <a:moveTo>
                  <a:pt x="0" y="0"/>
                </a:moveTo>
                <a:lnTo>
                  <a:pt x="3375570" y="0"/>
                </a:lnTo>
                <a:lnTo>
                  <a:pt x="3375570" y="4641410"/>
                </a:lnTo>
                <a:lnTo>
                  <a:pt x="0" y="464141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9" id="9"/>
          <p:cNvSpPr txBox="true"/>
          <p:nvPr/>
        </p:nvSpPr>
        <p:spPr>
          <a:xfrm rot="0">
            <a:off x="15801156" y="852170"/>
            <a:ext cx="2486844" cy="314959"/>
          </a:xfrm>
          <a:prstGeom prst="rect">
            <a:avLst/>
          </a:prstGeom>
        </p:spPr>
        <p:txBody>
          <a:bodyPr anchor="t" rtlCol="false" tIns="0" lIns="0" bIns="0" rIns="0">
            <a:spAutoFit/>
          </a:bodyPr>
          <a:lstStyle/>
          <a:p>
            <a:pPr algn="l">
              <a:lnSpc>
                <a:spcPts val="2590"/>
              </a:lnSpc>
            </a:pPr>
            <a:r>
              <a:rPr lang="en-US" sz="1850" b="true">
                <a:solidFill>
                  <a:srgbClr val="000000"/>
                </a:solidFill>
                <a:latin typeface="TS Qamus Bold"/>
                <a:ea typeface="TS Qamus Bold"/>
                <a:cs typeface="TS Qamus Bold"/>
                <a:sym typeface="TS Qamus Bold"/>
              </a:rPr>
              <a:t> 2024</a:t>
            </a:r>
          </a:p>
        </p:txBody>
      </p:sp>
      <p:sp>
        <p:nvSpPr>
          <p:cNvPr name="TextBox 10" id="10"/>
          <p:cNvSpPr txBox="true"/>
          <p:nvPr/>
        </p:nvSpPr>
        <p:spPr>
          <a:xfrm rot="0">
            <a:off x="835712" y="2717800"/>
            <a:ext cx="15955645" cy="3051175"/>
          </a:xfrm>
          <a:prstGeom prst="rect">
            <a:avLst/>
          </a:prstGeom>
        </p:spPr>
        <p:txBody>
          <a:bodyPr anchor="t" rtlCol="false" tIns="0" lIns="0" bIns="0" rIns="0">
            <a:spAutoFit/>
          </a:bodyPr>
          <a:lstStyle/>
          <a:p>
            <a:pPr algn="just" marL="0" indent="0" lvl="0">
              <a:lnSpc>
                <a:spcPts val="3499"/>
              </a:lnSpc>
              <a:spcBef>
                <a:spcPct val="0"/>
              </a:spcBef>
            </a:pPr>
          </a:p>
          <a:p>
            <a:pPr algn="just" marL="0" indent="0" lvl="0">
              <a:lnSpc>
                <a:spcPts val="3499"/>
              </a:lnSpc>
              <a:spcBef>
                <a:spcPct val="0"/>
              </a:spcBef>
            </a:pPr>
            <a:r>
              <a:rPr lang="en-US" b="true" sz="2499" strike="noStrike" u="none">
                <a:solidFill>
                  <a:srgbClr val="000000"/>
                </a:solidFill>
                <a:latin typeface="Open Sans Bold"/>
                <a:ea typeface="Open Sans Bold"/>
                <a:cs typeface="Open Sans Bold"/>
                <a:sym typeface="Open Sans Bold"/>
              </a:rPr>
              <a:t>Objectif 1 décliné :</a:t>
            </a:r>
          </a:p>
          <a:p>
            <a:pPr algn="just" marL="0" indent="0" lvl="0">
              <a:lnSpc>
                <a:spcPts val="3499"/>
              </a:lnSpc>
              <a:spcBef>
                <a:spcPct val="0"/>
              </a:spcBef>
            </a:pPr>
            <a:r>
              <a:rPr lang="en-US" sz="2499" strike="noStrike" u="none">
                <a:solidFill>
                  <a:srgbClr val="000000"/>
                </a:solidFill>
                <a:latin typeface="Open Sans"/>
                <a:ea typeface="Open Sans"/>
                <a:cs typeface="Open Sans"/>
                <a:sym typeface="Open Sans"/>
              </a:rPr>
              <a:t>Au niveau opérationnel, cet objectif implique la planification et l'exécution des audits d’accessibilité sur tous les sites web publics, ainsi que la correction des non-conformités relevées.</a:t>
            </a:r>
          </a:p>
          <a:p>
            <a:pPr algn="just" marL="0" indent="0" lvl="0">
              <a:lnSpc>
                <a:spcPts val="3499"/>
              </a:lnSpc>
              <a:spcBef>
                <a:spcPct val="0"/>
              </a:spcBef>
            </a:pPr>
            <a:r>
              <a:rPr lang="en-US" sz="2499" strike="noStrike" u="none">
                <a:solidFill>
                  <a:srgbClr val="000000"/>
                </a:solidFill>
                <a:latin typeface="Open Sans"/>
                <a:ea typeface="Open Sans"/>
                <a:cs typeface="Open Sans"/>
                <a:sym typeface="Open Sans"/>
              </a:rPr>
              <a:t>À un niveau organisationnel, cela requiert une coordination entre les équipes techniques et les responsables des différentes plateformes numériques pour respecter les délais fixés par l'État.</a:t>
            </a:r>
          </a:p>
          <a:p>
            <a:pPr algn="just" marL="0" indent="0" lvl="0">
              <a:lnSpc>
                <a:spcPts val="3499"/>
              </a:lnSpc>
              <a:spcBef>
                <a:spcPct val="0"/>
              </a:spcBef>
            </a:pPr>
          </a:p>
        </p:txBody>
      </p:sp>
      <p:sp>
        <p:nvSpPr>
          <p:cNvPr name="TextBox 11" id="11"/>
          <p:cNvSpPr txBox="true"/>
          <p:nvPr/>
        </p:nvSpPr>
        <p:spPr>
          <a:xfrm rot="0">
            <a:off x="609760" y="1451735"/>
            <a:ext cx="16181597" cy="647700"/>
          </a:xfrm>
          <a:prstGeom prst="rect">
            <a:avLst/>
          </a:prstGeom>
        </p:spPr>
        <p:txBody>
          <a:bodyPr anchor="t" rtlCol="false" tIns="0" lIns="0" bIns="0" rIns="0">
            <a:spAutoFit/>
          </a:bodyPr>
          <a:lstStyle/>
          <a:p>
            <a:pPr algn="l" marL="0" indent="0" lvl="0">
              <a:lnSpc>
                <a:spcPts val="5040"/>
              </a:lnSpc>
              <a:spcBef>
                <a:spcPct val="0"/>
              </a:spcBef>
            </a:pPr>
            <a:r>
              <a:rPr lang="en-US" b="true" sz="4200">
                <a:solidFill>
                  <a:srgbClr val="000000"/>
                </a:solidFill>
                <a:latin typeface="TS Qamus Bold"/>
                <a:ea typeface="TS Qamus Bold"/>
                <a:cs typeface="TS Qamus Bold"/>
                <a:sym typeface="TS Qamus Bold"/>
              </a:rPr>
              <a:t>3</a:t>
            </a:r>
            <a:r>
              <a:rPr lang="en-US" b="true" sz="4200" strike="noStrike" u="none">
                <a:solidFill>
                  <a:srgbClr val="000000"/>
                </a:solidFill>
                <a:latin typeface="TS Qamus Bold"/>
                <a:ea typeface="TS Qamus Bold"/>
                <a:cs typeface="TS Qamus Bold"/>
                <a:sym typeface="TS Qamus Bold"/>
              </a:rPr>
              <a:t> - Déclinaison des objectifs de la stratégie générale</a:t>
            </a:r>
          </a:p>
        </p:txBody>
      </p:sp>
      <p:sp>
        <p:nvSpPr>
          <p:cNvPr name="TextBox 12" id="12"/>
          <p:cNvSpPr txBox="true"/>
          <p:nvPr/>
        </p:nvSpPr>
        <p:spPr>
          <a:xfrm rot="0">
            <a:off x="698234" y="5721350"/>
            <a:ext cx="13627244" cy="2174875"/>
          </a:xfrm>
          <a:prstGeom prst="rect">
            <a:avLst/>
          </a:prstGeom>
        </p:spPr>
        <p:txBody>
          <a:bodyPr anchor="t" rtlCol="false" tIns="0" lIns="0" bIns="0" rIns="0">
            <a:spAutoFit/>
          </a:bodyPr>
          <a:lstStyle/>
          <a:p>
            <a:pPr algn="just" marL="0" indent="0" lvl="0">
              <a:lnSpc>
                <a:spcPts val="3499"/>
              </a:lnSpc>
              <a:spcBef>
                <a:spcPct val="0"/>
              </a:spcBef>
            </a:pPr>
            <a:r>
              <a:rPr lang="en-US" b="true" sz="2499" strike="noStrike" u="none">
                <a:solidFill>
                  <a:srgbClr val="000000"/>
                </a:solidFill>
                <a:latin typeface="Open Sans Bold"/>
                <a:ea typeface="Open Sans Bold"/>
                <a:cs typeface="Open Sans Bold"/>
                <a:sym typeface="Open Sans Bold"/>
              </a:rPr>
              <a:t>Objectif 2 décliné :</a:t>
            </a:r>
          </a:p>
          <a:p>
            <a:pPr algn="just" marL="0" indent="0" lvl="0">
              <a:lnSpc>
                <a:spcPts val="3499"/>
              </a:lnSpc>
              <a:spcBef>
                <a:spcPct val="0"/>
              </a:spcBef>
            </a:pPr>
            <a:r>
              <a:rPr lang="en-US" sz="2499" strike="noStrike" u="none">
                <a:solidFill>
                  <a:srgbClr val="000000"/>
                </a:solidFill>
                <a:latin typeface="Open Sans"/>
                <a:ea typeface="Open Sans"/>
                <a:cs typeface="Open Sans"/>
                <a:sym typeface="Open Sans"/>
              </a:rPr>
              <a:t>Sur le plan opérationnel, cela implique la mise à jour régulière des systèmes et la correction des bugs.</a:t>
            </a:r>
          </a:p>
          <a:p>
            <a:pPr algn="just" marL="0" indent="0" lvl="0">
              <a:lnSpc>
                <a:spcPts val="3499"/>
              </a:lnSpc>
              <a:spcBef>
                <a:spcPct val="0"/>
              </a:spcBef>
            </a:pPr>
            <a:r>
              <a:rPr lang="en-US" sz="2499" strike="noStrike" u="none">
                <a:solidFill>
                  <a:srgbClr val="000000"/>
                </a:solidFill>
                <a:latin typeface="Open Sans"/>
                <a:ea typeface="Open Sans"/>
                <a:cs typeface="Open Sans"/>
                <a:sym typeface="Open Sans"/>
              </a:rPr>
              <a:t>À un niveau stratégique, cela signifie anticiper les évolutions réglementaires et technologiques pour maintenir la performance des plateformes sur le long terme.</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FFAF6"/>
        </a:solidFill>
      </p:bgPr>
    </p:bg>
    <p:spTree>
      <p:nvGrpSpPr>
        <p:cNvPr id="1" name=""/>
        <p:cNvGrpSpPr/>
        <p:nvPr/>
      </p:nvGrpSpPr>
      <p:grpSpPr>
        <a:xfrm>
          <a:off x="0" y="0"/>
          <a:ext cx="0" cy="0"/>
          <a:chOff x="0" y="0"/>
          <a:chExt cx="0" cy="0"/>
        </a:xfrm>
      </p:grpSpPr>
      <p:sp>
        <p:nvSpPr>
          <p:cNvPr name="AutoShape 2" id="2"/>
          <p:cNvSpPr/>
          <p:nvPr/>
        </p:nvSpPr>
        <p:spPr>
          <a:xfrm>
            <a:off x="1028700" y="1028700"/>
            <a:ext cx="14513590" cy="0"/>
          </a:xfrm>
          <a:prstGeom prst="line">
            <a:avLst/>
          </a:prstGeom>
          <a:ln cap="flat" w="38100">
            <a:solidFill>
              <a:srgbClr val="000000"/>
            </a:solidFill>
            <a:prstDash val="solid"/>
            <a:headEnd type="none" len="sm" w="sm"/>
            <a:tailEnd type="none" len="sm" w="sm"/>
          </a:ln>
        </p:spPr>
      </p:sp>
      <p:sp>
        <p:nvSpPr>
          <p:cNvPr name="Freeform 3" id="3"/>
          <p:cNvSpPr/>
          <p:nvPr/>
        </p:nvSpPr>
        <p:spPr>
          <a:xfrm flipH="false" flipV="false" rot="10194554">
            <a:off x="11182150" y="7342013"/>
            <a:ext cx="9972434" cy="9893198"/>
          </a:xfrm>
          <a:custGeom>
            <a:avLst/>
            <a:gdLst/>
            <a:ahLst/>
            <a:cxnLst/>
            <a:rect r="r" b="b" t="t" l="l"/>
            <a:pathLst>
              <a:path h="9893198" w="9972434">
                <a:moveTo>
                  <a:pt x="0" y="0"/>
                </a:moveTo>
                <a:lnTo>
                  <a:pt x="9972434" y="0"/>
                </a:lnTo>
                <a:lnTo>
                  <a:pt x="9972434" y="9893198"/>
                </a:lnTo>
                <a:lnTo>
                  <a:pt x="0" y="989319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10053050">
            <a:off x="11098091" y="7414611"/>
            <a:ext cx="8888398" cy="7514736"/>
          </a:xfrm>
          <a:custGeom>
            <a:avLst/>
            <a:gdLst/>
            <a:ahLst/>
            <a:cxnLst/>
            <a:rect r="r" b="b" t="t" l="l"/>
            <a:pathLst>
              <a:path h="7514736" w="8888398">
                <a:moveTo>
                  <a:pt x="0" y="0"/>
                </a:moveTo>
                <a:lnTo>
                  <a:pt x="8888398" y="0"/>
                </a:lnTo>
                <a:lnTo>
                  <a:pt x="8888398" y="7514736"/>
                </a:lnTo>
                <a:lnTo>
                  <a:pt x="0" y="751473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3011518" y="4931535"/>
            <a:ext cx="5579277" cy="5528556"/>
          </a:xfrm>
          <a:custGeom>
            <a:avLst/>
            <a:gdLst/>
            <a:ahLst/>
            <a:cxnLst/>
            <a:rect r="r" b="b" t="t" l="l"/>
            <a:pathLst>
              <a:path h="5528556" w="5579277">
                <a:moveTo>
                  <a:pt x="0" y="0"/>
                </a:moveTo>
                <a:lnTo>
                  <a:pt x="5579277" y="0"/>
                </a:lnTo>
                <a:lnTo>
                  <a:pt x="5579277" y="5528556"/>
                </a:lnTo>
                <a:lnTo>
                  <a:pt x="0" y="552855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6" id="6"/>
          <p:cNvSpPr txBox="true"/>
          <p:nvPr/>
        </p:nvSpPr>
        <p:spPr>
          <a:xfrm rot="0">
            <a:off x="15801156" y="852170"/>
            <a:ext cx="2486844" cy="314959"/>
          </a:xfrm>
          <a:prstGeom prst="rect">
            <a:avLst/>
          </a:prstGeom>
        </p:spPr>
        <p:txBody>
          <a:bodyPr anchor="t" rtlCol="false" tIns="0" lIns="0" bIns="0" rIns="0">
            <a:spAutoFit/>
          </a:bodyPr>
          <a:lstStyle/>
          <a:p>
            <a:pPr algn="l">
              <a:lnSpc>
                <a:spcPts val="2590"/>
              </a:lnSpc>
            </a:pPr>
            <a:r>
              <a:rPr lang="en-US" sz="1850" b="true">
                <a:solidFill>
                  <a:srgbClr val="000000"/>
                </a:solidFill>
                <a:latin typeface="TS Qamus Bold"/>
                <a:ea typeface="TS Qamus Bold"/>
                <a:cs typeface="TS Qamus Bold"/>
                <a:sym typeface="TS Qamus Bold"/>
              </a:rPr>
              <a:t>2024</a:t>
            </a:r>
          </a:p>
        </p:txBody>
      </p:sp>
      <p:sp>
        <p:nvSpPr>
          <p:cNvPr name="TextBox 7" id="7"/>
          <p:cNvSpPr txBox="true"/>
          <p:nvPr/>
        </p:nvSpPr>
        <p:spPr>
          <a:xfrm rot="0">
            <a:off x="779129" y="2461385"/>
            <a:ext cx="16265449" cy="2174875"/>
          </a:xfrm>
          <a:prstGeom prst="rect">
            <a:avLst/>
          </a:prstGeom>
        </p:spPr>
        <p:txBody>
          <a:bodyPr anchor="t" rtlCol="false" tIns="0" lIns="0" bIns="0" rIns="0">
            <a:spAutoFit/>
          </a:bodyPr>
          <a:lstStyle/>
          <a:p>
            <a:pPr algn="just" marL="0" indent="0" lvl="0">
              <a:lnSpc>
                <a:spcPts val="3499"/>
              </a:lnSpc>
              <a:spcBef>
                <a:spcPct val="0"/>
              </a:spcBef>
            </a:pPr>
            <a:r>
              <a:rPr lang="en-US" b="true" sz="2499" strike="noStrike" u="none">
                <a:solidFill>
                  <a:srgbClr val="000000"/>
                </a:solidFill>
                <a:latin typeface="Open Sans Bold"/>
                <a:ea typeface="Open Sans Bold"/>
                <a:cs typeface="Open Sans Bold"/>
                <a:sym typeface="Open Sans Bold"/>
              </a:rPr>
              <a:t>Acteurs/Rôles :</a:t>
            </a:r>
          </a:p>
          <a:p>
            <a:pPr algn="just" marL="0" indent="0" lvl="0">
              <a:lnSpc>
                <a:spcPts val="3499"/>
              </a:lnSpc>
              <a:spcBef>
                <a:spcPct val="0"/>
              </a:spcBef>
            </a:pPr>
            <a:r>
              <a:rPr lang="en-US" sz="2499" strike="noStrike" u="none">
                <a:solidFill>
                  <a:srgbClr val="000000"/>
                </a:solidFill>
                <a:latin typeface="Open Sans"/>
                <a:ea typeface="Open Sans"/>
                <a:cs typeface="Open Sans"/>
                <a:sym typeface="Open Sans"/>
              </a:rPr>
              <a:t>Objectif 1 : Équipes de développement web, experts en accessibilité numérique, consultants externes pour audits.</a:t>
            </a:r>
          </a:p>
          <a:p>
            <a:pPr algn="just" marL="0" indent="0" lvl="0">
              <a:lnSpc>
                <a:spcPts val="3499"/>
              </a:lnSpc>
              <a:spcBef>
                <a:spcPct val="0"/>
              </a:spcBef>
            </a:pPr>
            <a:r>
              <a:rPr lang="en-US" sz="2499" strike="noStrike" u="none">
                <a:solidFill>
                  <a:srgbClr val="000000"/>
                </a:solidFill>
                <a:latin typeface="Open Sans"/>
                <a:ea typeface="Open Sans"/>
                <a:cs typeface="Open Sans"/>
                <a:sym typeface="Open Sans"/>
              </a:rPr>
              <a:t>Objectif 2 : Équipes techniques internes (DSI), experts en technologies émergentes, responsables de maintenance</a:t>
            </a:r>
          </a:p>
        </p:txBody>
      </p:sp>
      <p:sp>
        <p:nvSpPr>
          <p:cNvPr name="TextBox 8" id="8"/>
          <p:cNvSpPr txBox="true"/>
          <p:nvPr/>
        </p:nvSpPr>
        <p:spPr>
          <a:xfrm rot="0">
            <a:off x="609760" y="1451735"/>
            <a:ext cx="16181597" cy="647700"/>
          </a:xfrm>
          <a:prstGeom prst="rect">
            <a:avLst/>
          </a:prstGeom>
        </p:spPr>
        <p:txBody>
          <a:bodyPr anchor="t" rtlCol="false" tIns="0" lIns="0" bIns="0" rIns="0">
            <a:spAutoFit/>
          </a:bodyPr>
          <a:lstStyle/>
          <a:p>
            <a:pPr algn="l" marL="0" indent="0" lvl="0">
              <a:lnSpc>
                <a:spcPts val="5040"/>
              </a:lnSpc>
              <a:spcBef>
                <a:spcPct val="0"/>
              </a:spcBef>
            </a:pPr>
            <a:r>
              <a:rPr lang="en-US" b="true" sz="4200">
                <a:solidFill>
                  <a:srgbClr val="000000"/>
                </a:solidFill>
                <a:latin typeface="TS Qamus Bold"/>
                <a:ea typeface="TS Qamus Bold"/>
                <a:cs typeface="TS Qamus Bold"/>
                <a:sym typeface="TS Qamus Bold"/>
              </a:rPr>
              <a:t>3</a:t>
            </a:r>
            <a:r>
              <a:rPr lang="en-US" b="true" sz="4200" strike="noStrike" u="none">
                <a:solidFill>
                  <a:srgbClr val="000000"/>
                </a:solidFill>
                <a:latin typeface="TS Qamus Bold"/>
                <a:ea typeface="TS Qamus Bold"/>
                <a:cs typeface="TS Qamus Bold"/>
                <a:sym typeface="TS Qamus Bold"/>
              </a:rPr>
              <a:t> - Déclinaison des objectifs de la stratégie générale</a:t>
            </a:r>
          </a:p>
        </p:txBody>
      </p:sp>
      <p:sp>
        <p:nvSpPr>
          <p:cNvPr name="TextBox 9" id="9"/>
          <p:cNvSpPr txBox="true"/>
          <p:nvPr/>
        </p:nvSpPr>
        <p:spPr>
          <a:xfrm rot="0">
            <a:off x="779129" y="4998210"/>
            <a:ext cx="13194333" cy="2174875"/>
          </a:xfrm>
          <a:prstGeom prst="rect">
            <a:avLst/>
          </a:prstGeom>
        </p:spPr>
        <p:txBody>
          <a:bodyPr anchor="t" rtlCol="false" tIns="0" lIns="0" bIns="0" rIns="0">
            <a:spAutoFit/>
          </a:bodyPr>
          <a:lstStyle/>
          <a:p>
            <a:pPr algn="just" marL="0" indent="0" lvl="0">
              <a:lnSpc>
                <a:spcPts val="3499"/>
              </a:lnSpc>
              <a:spcBef>
                <a:spcPct val="0"/>
              </a:spcBef>
            </a:pPr>
            <a:r>
              <a:rPr lang="en-US" b="true" sz="2499" strike="noStrike" u="none">
                <a:solidFill>
                  <a:srgbClr val="000000"/>
                </a:solidFill>
                <a:latin typeface="Open Sans Bold"/>
                <a:ea typeface="Open Sans Bold"/>
                <a:cs typeface="Open Sans Bold"/>
                <a:sym typeface="Open Sans Bold"/>
              </a:rPr>
              <a:t>Responsabilité :</a:t>
            </a:r>
          </a:p>
          <a:p>
            <a:pPr algn="just" marL="0" indent="0" lvl="0">
              <a:lnSpc>
                <a:spcPts val="3499"/>
              </a:lnSpc>
              <a:spcBef>
                <a:spcPct val="0"/>
              </a:spcBef>
            </a:pPr>
            <a:r>
              <a:rPr lang="en-US" sz="2499" strike="noStrike" u="none">
                <a:solidFill>
                  <a:srgbClr val="000000"/>
                </a:solidFill>
                <a:latin typeface="Open Sans"/>
                <a:ea typeface="Open Sans"/>
                <a:cs typeface="Open Sans"/>
                <a:sym typeface="Open Sans"/>
              </a:rPr>
              <a:t>Objectif 1 : Le responsable de projet en charge de l’accessibilité numérique (en collaboration avec le DSI).</a:t>
            </a:r>
          </a:p>
          <a:p>
            <a:pPr algn="just" marL="0" indent="0" lvl="0">
              <a:lnSpc>
                <a:spcPts val="3499"/>
              </a:lnSpc>
              <a:spcBef>
                <a:spcPct val="0"/>
              </a:spcBef>
            </a:pPr>
            <a:r>
              <a:rPr lang="en-US" sz="2499" strike="noStrike" u="none">
                <a:solidFill>
                  <a:srgbClr val="000000"/>
                </a:solidFill>
                <a:latin typeface="Open Sans"/>
                <a:ea typeface="Open Sans"/>
                <a:cs typeface="Open Sans"/>
                <a:sym typeface="Open Sans"/>
              </a:rPr>
              <a:t>Objectif 2 : Les responsables de maintenance, supervisés par le DSI et la cellule de suivi des projets numériques.</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FFAF6"/>
        </a:solidFill>
      </p:bgPr>
    </p:bg>
    <p:spTree>
      <p:nvGrpSpPr>
        <p:cNvPr id="1" name=""/>
        <p:cNvGrpSpPr/>
        <p:nvPr/>
      </p:nvGrpSpPr>
      <p:grpSpPr>
        <a:xfrm>
          <a:off x="0" y="0"/>
          <a:ext cx="0" cy="0"/>
          <a:chOff x="0" y="0"/>
          <a:chExt cx="0" cy="0"/>
        </a:xfrm>
      </p:grpSpPr>
      <p:sp>
        <p:nvSpPr>
          <p:cNvPr name="Freeform 2" id="2"/>
          <p:cNvSpPr/>
          <p:nvPr/>
        </p:nvSpPr>
        <p:spPr>
          <a:xfrm flipH="false" flipV="false" rot="-6085308">
            <a:off x="15692312" y="4543965"/>
            <a:ext cx="5074166" cy="5046489"/>
          </a:xfrm>
          <a:custGeom>
            <a:avLst/>
            <a:gdLst/>
            <a:ahLst/>
            <a:cxnLst/>
            <a:rect r="r" b="b" t="t" l="l"/>
            <a:pathLst>
              <a:path h="5046489" w="5074166">
                <a:moveTo>
                  <a:pt x="0" y="0"/>
                </a:moveTo>
                <a:lnTo>
                  <a:pt x="5074166" y="0"/>
                </a:lnTo>
                <a:lnTo>
                  <a:pt x="5074166" y="5046489"/>
                </a:lnTo>
                <a:lnTo>
                  <a:pt x="0" y="504648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3" id="3"/>
          <p:cNvSpPr/>
          <p:nvPr/>
        </p:nvSpPr>
        <p:spPr>
          <a:xfrm>
            <a:off x="1028700" y="1028700"/>
            <a:ext cx="14513590" cy="0"/>
          </a:xfrm>
          <a:prstGeom prst="line">
            <a:avLst/>
          </a:prstGeom>
          <a:ln cap="flat" w="38100">
            <a:solidFill>
              <a:srgbClr val="000000"/>
            </a:solidFill>
            <a:prstDash val="solid"/>
            <a:headEnd type="none" len="sm" w="sm"/>
            <a:tailEnd type="none" len="sm" w="sm"/>
          </a:ln>
        </p:spPr>
      </p:sp>
      <p:sp>
        <p:nvSpPr>
          <p:cNvPr name="Freeform 4" id="4"/>
          <p:cNvSpPr/>
          <p:nvPr/>
        </p:nvSpPr>
        <p:spPr>
          <a:xfrm flipH="false" flipV="false" rot="8837369">
            <a:off x="15148489" y="5694975"/>
            <a:ext cx="9528796" cy="7432461"/>
          </a:xfrm>
          <a:custGeom>
            <a:avLst/>
            <a:gdLst/>
            <a:ahLst/>
            <a:cxnLst/>
            <a:rect r="r" b="b" t="t" l="l"/>
            <a:pathLst>
              <a:path h="7432461" w="9528796">
                <a:moveTo>
                  <a:pt x="0" y="0"/>
                </a:moveTo>
                <a:lnTo>
                  <a:pt x="9528796" y="0"/>
                </a:lnTo>
                <a:lnTo>
                  <a:pt x="9528796" y="7432461"/>
                </a:lnTo>
                <a:lnTo>
                  <a:pt x="0" y="74324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599716">
            <a:off x="11855795" y="7453084"/>
            <a:ext cx="7890723" cy="6297837"/>
          </a:xfrm>
          <a:custGeom>
            <a:avLst/>
            <a:gdLst/>
            <a:ahLst/>
            <a:cxnLst/>
            <a:rect r="r" b="b" t="t" l="l"/>
            <a:pathLst>
              <a:path h="6297837" w="7890723">
                <a:moveTo>
                  <a:pt x="0" y="0"/>
                </a:moveTo>
                <a:lnTo>
                  <a:pt x="7890723" y="0"/>
                </a:lnTo>
                <a:lnTo>
                  <a:pt x="7890723" y="6297837"/>
                </a:lnTo>
                <a:lnTo>
                  <a:pt x="0" y="629783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6" id="6"/>
          <p:cNvGrpSpPr/>
          <p:nvPr/>
        </p:nvGrpSpPr>
        <p:grpSpPr>
          <a:xfrm rot="0">
            <a:off x="15950751" y="1700693"/>
            <a:ext cx="264674" cy="264674"/>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907C"/>
            </a:solidFill>
          </p:spPr>
        </p:sp>
        <p:sp>
          <p:nvSpPr>
            <p:cNvPr name="TextBox 8" id="8"/>
            <p:cNvSpPr txBox="true"/>
            <p:nvPr/>
          </p:nvSpPr>
          <p:spPr>
            <a:xfrm>
              <a:off x="76200" y="19050"/>
              <a:ext cx="660400" cy="717550"/>
            </a:xfrm>
            <a:prstGeom prst="rect">
              <a:avLst/>
            </a:prstGeom>
          </p:spPr>
          <p:txBody>
            <a:bodyPr anchor="ctr" rtlCol="false" tIns="50800" lIns="50800" bIns="50800" rIns="50800"/>
            <a:lstStyle/>
            <a:p>
              <a:pPr algn="ctr">
                <a:lnSpc>
                  <a:spcPts val="3499"/>
                </a:lnSpc>
              </a:pPr>
            </a:p>
          </p:txBody>
        </p:sp>
      </p:grpSp>
      <p:sp>
        <p:nvSpPr>
          <p:cNvPr name="Freeform 9" id="9"/>
          <p:cNvSpPr/>
          <p:nvPr/>
        </p:nvSpPr>
        <p:spPr>
          <a:xfrm flipH="false" flipV="false" rot="0">
            <a:off x="14414730" y="6252414"/>
            <a:ext cx="4032504" cy="4114800"/>
          </a:xfrm>
          <a:custGeom>
            <a:avLst/>
            <a:gdLst/>
            <a:ahLst/>
            <a:cxnLst/>
            <a:rect r="r" b="b" t="t" l="l"/>
            <a:pathLst>
              <a:path h="4114800" w="4032504">
                <a:moveTo>
                  <a:pt x="0" y="0"/>
                </a:moveTo>
                <a:lnTo>
                  <a:pt x="4032504" y="0"/>
                </a:lnTo>
                <a:lnTo>
                  <a:pt x="4032504"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0" id="10"/>
          <p:cNvSpPr txBox="true"/>
          <p:nvPr/>
        </p:nvSpPr>
        <p:spPr>
          <a:xfrm rot="0">
            <a:off x="15801156" y="852170"/>
            <a:ext cx="2486844" cy="314959"/>
          </a:xfrm>
          <a:prstGeom prst="rect">
            <a:avLst/>
          </a:prstGeom>
        </p:spPr>
        <p:txBody>
          <a:bodyPr anchor="t" rtlCol="false" tIns="0" lIns="0" bIns="0" rIns="0">
            <a:spAutoFit/>
          </a:bodyPr>
          <a:lstStyle/>
          <a:p>
            <a:pPr algn="l">
              <a:lnSpc>
                <a:spcPts val="2590"/>
              </a:lnSpc>
            </a:pPr>
            <a:r>
              <a:rPr lang="en-US" sz="1850" b="true">
                <a:solidFill>
                  <a:srgbClr val="000000"/>
                </a:solidFill>
                <a:latin typeface="TS Qamus Bold"/>
                <a:ea typeface="TS Qamus Bold"/>
                <a:cs typeface="TS Qamus Bold"/>
                <a:sym typeface="TS Qamus Bold"/>
              </a:rPr>
              <a:t>2024</a:t>
            </a:r>
          </a:p>
        </p:txBody>
      </p:sp>
      <p:sp>
        <p:nvSpPr>
          <p:cNvPr name="TextBox 11" id="11"/>
          <p:cNvSpPr txBox="true"/>
          <p:nvPr/>
        </p:nvSpPr>
        <p:spPr>
          <a:xfrm rot="0">
            <a:off x="0" y="1296833"/>
            <a:ext cx="16215425" cy="721995"/>
          </a:xfrm>
          <a:prstGeom prst="rect">
            <a:avLst/>
          </a:prstGeom>
        </p:spPr>
        <p:txBody>
          <a:bodyPr anchor="t" rtlCol="false" tIns="0" lIns="0" bIns="0" rIns="0">
            <a:spAutoFit/>
          </a:bodyPr>
          <a:lstStyle/>
          <a:p>
            <a:pPr algn="ctr">
              <a:lnSpc>
                <a:spcPts val="5880"/>
              </a:lnSpc>
              <a:spcBef>
                <a:spcPct val="0"/>
              </a:spcBef>
            </a:pPr>
            <a:r>
              <a:rPr lang="en-US" b="true" sz="4200">
                <a:solidFill>
                  <a:srgbClr val="000000"/>
                </a:solidFill>
                <a:latin typeface="TS Qamus Bold"/>
                <a:ea typeface="TS Qamus Bold"/>
                <a:cs typeface="TS Qamus Bold"/>
                <a:sym typeface="TS Qamus Bold"/>
              </a:rPr>
              <a:t>4 - Déclinaison des objectifs de la stratégie générale</a:t>
            </a:r>
          </a:p>
        </p:txBody>
      </p:sp>
      <p:sp>
        <p:nvSpPr>
          <p:cNvPr name="TextBox 12" id="12"/>
          <p:cNvSpPr txBox="true"/>
          <p:nvPr/>
        </p:nvSpPr>
        <p:spPr>
          <a:xfrm rot="0">
            <a:off x="620240" y="2750366"/>
            <a:ext cx="14922051" cy="2613025"/>
          </a:xfrm>
          <a:prstGeom prst="rect">
            <a:avLst/>
          </a:prstGeom>
        </p:spPr>
        <p:txBody>
          <a:bodyPr anchor="t" rtlCol="false" tIns="0" lIns="0" bIns="0" rIns="0">
            <a:spAutoFit/>
          </a:bodyPr>
          <a:lstStyle/>
          <a:p>
            <a:pPr algn="just" marL="0" indent="0" lvl="0">
              <a:lnSpc>
                <a:spcPts val="3499"/>
              </a:lnSpc>
              <a:spcBef>
                <a:spcPct val="0"/>
              </a:spcBef>
            </a:pPr>
            <a:r>
              <a:rPr lang="en-US" b="true" sz="2499" strike="noStrike" u="none">
                <a:solidFill>
                  <a:srgbClr val="000000"/>
                </a:solidFill>
                <a:latin typeface="Open Sans Bold"/>
                <a:ea typeface="Open Sans Bold"/>
                <a:cs typeface="Open Sans Bold"/>
                <a:sym typeface="Open Sans Bold"/>
              </a:rPr>
              <a:t>Objectif 1 décliné :</a:t>
            </a:r>
          </a:p>
          <a:p>
            <a:pPr algn="just" marL="0" indent="0" lvl="0">
              <a:lnSpc>
                <a:spcPts val="3499"/>
              </a:lnSpc>
              <a:spcBef>
                <a:spcPct val="0"/>
              </a:spcBef>
            </a:pPr>
            <a:r>
              <a:rPr lang="en-US" sz="2499" strike="noStrike" u="none">
                <a:solidFill>
                  <a:srgbClr val="000000"/>
                </a:solidFill>
                <a:latin typeface="Open Sans"/>
                <a:ea typeface="Open Sans"/>
                <a:cs typeface="Open Sans"/>
                <a:sym typeface="Open Sans"/>
              </a:rPr>
              <a:t>Au niveau opérationnel, cet objectif implique la planification et l'exécution des audits d’accessibilité sur tous les sites web publics, ainsi que la correction des non-conformités relevées.</a:t>
            </a:r>
          </a:p>
          <a:p>
            <a:pPr algn="just" marL="0" indent="0" lvl="0">
              <a:lnSpc>
                <a:spcPts val="3499"/>
              </a:lnSpc>
              <a:spcBef>
                <a:spcPct val="0"/>
              </a:spcBef>
            </a:pPr>
            <a:r>
              <a:rPr lang="en-US" sz="2499" strike="noStrike" u="none">
                <a:solidFill>
                  <a:srgbClr val="000000"/>
                </a:solidFill>
                <a:latin typeface="Open Sans"/>
                <a:ea typeface="Open Sans"/>
                <a:cs typeface="Open Sans"/>
                <a:sym typeface="Open Sans"/>
              </a:rPr>
              <a:t>À un niveau organisationnel, cela requiert une coordination entre les équipes techniques et les responsables des différentes plateformes numériques pour respecter les délais fixés par l'État.</a:t>
            </a:r>
          </a:p>
          <a:p>
            <a:pPr algn="just" marL="0" indent="0" lvl="0">
              <a:lnSpc>
                <a:spcPts val="3499"/>
              </a:lnSpc>
              <a:spcBef>
                <a:spcPct val="0"/>
              </a:spcBef>
            </a:pPr>
          </a:p>
        </p:txBody>
      </p:sp>
      <p:sp>
        <p:nvSpPr>
          <p:cNvPr name="TextBox 13" id="13"/>
          <p:cNvSpPr txBox="true"/>
          <p:nvPr/>
        </p:nvSpPr>
        <p:spPr>
          <a:xfrm rot="0">
            <a:off x="620240" y="5649142"/>
            <a:ext cx="12954911" cy="2174875"/>
          </a:xfrm>
          <a:prstGeom prst="rect">
            <a:avLst/>
          </a:prstGeom>
        </p:spPr>
        <p:txBody>
          <a:bodyPr anchor="t" rtlCol="false" tIns="0" lIns="0" bIns="0" rIns="0">
            <a:spAutoFit/>
          </a:bodyPr>
          <a:lstStyle/>
          <a:p>
            <a:pPr algn="just" marL="0" indent="0" lvl="0">
              <a:lnSpc>
                <a:spcPts val="3499"/>
              </a:lnSpc>
              <a:spcBef>
                <a:spcPct val="0"/>
              </a:spcBef>
            </a:pPr>
            <a:r>
              <a:rPr lang="en-US" b="true" sz="2499" strike="noStrike" u="none">
                <a:solidFill>
                  <a:srgbClr val="000000"/>
                </a:solidFill>
                <a:latin typeface="Open Sans Bold"/>
                <a:ea typeface="Open Sans Bold"/>
                <a:cs typeface="Open Sans Bold"/>
                <a:sym typeface="Open Sans Bold"/>
              </a:rPr>
              <a:t>Objectif 2 décliné :</a:t>
            </a:r>
          </a:p>
          <a:p>
            <a:pPr algn="just" marL="0" indent="0" lvl="0">
              <a:lnSpc>
                <a:spcPts val="3499"/>
              </a:lnSpc>
              <a:spcBef>
                <a:spcPct val="0"/>
              </a:spcBef>
            </a:pPr>
            <a:r>
              <a:rPr lang="en-US" sz="2499" strike="noStrike" u="none">
                <a:solidFill>
                  <a:srgbClr val="000000"/>
                </a:solidFill>
                <a:latin typeface="Open Sans"/>
                <a:ea typeface="Open Sans"/>
                <a:cs typeface="Open Sans"/>
                <a:sym typeface="Open Sans"/>
              </a:rPr>
              <a:t>Sur le plan opérationnel, cela implique la mise à jour régulière des systèmes et la correction des bugs.</a:t>
            </a:r>
          </a:p>
          <a:p>
            <a:pPr algn="just" marL="0" indent="0" lvl="0">
              <a:lnSpc>
                <a:spcPts val="3499"/>
              </a:lnSpc>
              <a:spcBef>
                <a:spcPct val="0"/>
              </a:spcBef>
            </a:pPr>
            <a:r>
              <a:rPr lang="en-US" sz="2499" strike="noStrike" u="none">
                <a:solidFill>
                  <a:srgbClr val="000000"/>
                </a:solidFill>
                <a:latin typeface="Open Sans"/>
                <a:ea typeface="Open Sans"/>
                <a:cs typeface="Open Sans"/>
                <a:sym typeface="Open Sans"/>
              </a:rPr>
              <a:t>À un niveau stratégique, cela signifie anticiper les évolutions réglementaires et technologiques pour maintenir la performance des plateformes sur le long terme.</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FFAF6"/>
        </a:solidFill>
      </p:bgPr>
    </p:bg>
    <p:spTree>
      <p:nvGrpSpPr>
        <p:cNvPr id="1" name=""/>
        <p:cNvGrpSpPr/>
        <p:nvPr/>
      </p:nvGrpSpPr>
      <p:grpSpPr>
        <a:xfrm>
          <a:off x="0" y="0"/>
          <a:ext cx="0" cy="0"/>
          <a:chOff x="0" y="0"/>
          <a:chExt cx="0" cy="0"/>
        </a:xfrm>
      </p:grpSpPr>
      <p:sp>
        <p:nvSpPr>
          <p:cNvPr name="AutoShape 2" id="2"/>
          <p:cNvSpPr/>
          <p:nvPr/>
        </p:nvSpPr>
        <p:spPr>
          <a:xfrm>
            <a:off x="1028700" y="1028700"/>
            <a:ext cx="14513590" cy="0"/>
          </a:xfrm>
          <a:prstGeom prst="line">
            <a:avLst/>
          </a:prstGeom>
          <a:ln cap="flat" w="38100">
            <a:solidFill>
              <a:srgbClr val="000000"/>
            </a:solidFill>
            <a:prstDash val="solid"/>
            <a:headEnd type="none" len="sm" w="sm"/>
            <a:tailEnd type="none" len="sm" w="sm"/>
          </a:ln>
        </p:spPr>
      </p:sp>
      <p:grpSp>
        <p:nvGrpSpPr>
          <p:cNvPr name="Group 3" id="3"/>
          <p:cNvGrpSpPr/>
          <p:nvPr/>
        </p:nvGrpSpPr>
        <p:grpSpPr>
          <a:xfrm rot="0">
            <a:off x="12122453" y="1569904"/>
            <a:ext cx="264674" cy="264674"/>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B6E50"/>
            </a:solidFill>
          </p:spPr>
        </p:sp>
        <p:sp>
          <p:nvSpPr>
            <p:cNvPr name="TextBox 5" id="5"/>
            <p:cNvSpPr txBox="true"/>
            <p:nvPr/>
          </p:nvSpPr>
          <p:spPr>
            <a:xfrm>
              <a:off x="76200" y="19050"/>
              <a:ext cx="660400" cy="717550"/>
            </a:xfrm>
            <a:prstGeom prst="rect">
              <a:avLst/>
            </a:prstGeom>
          </p:spPr>
          <p:txBody>
            <a:bodyPr anchor="ctr" rtlCol="false" tIns="50800" lIns="50800" bIns="50800" rIns="50800"/>
            <a:lstStyle/>
            <a:p>
              <a:pPr algn="ctr">
                <a:lnSpc>
                  <a:spcPts val="3499"/>
                </a:lnSpc>
              </a:pPr>
            </a:p>
          </p:txBody>
        </p:sp>
      </p:grpSp>
      <p:sp>
        <p:nvSpPr>
          <p:cNvPr name="Freeform 6" id="6"/>
          <p:cNvSpPr/>
          <p:nvPr/>
        </p:nvSpPr>
        <p:spPr>
          <a:xfrm flipH="false" flipV="false" rot="1198761">
            <a:off x="-7074737" y="5954315"/>
            <a:ext cx="12639002" cy="12639002"/>
          </a:xfrm>
          <a:custGeom>
            <a:avLst/>
            <a:gdLst/>
            <a:ahLst/>
            <a:cxnLst/>
            <a:rect r="r" b="b" t="t" l="l"/>
            <a:pathLst>
              <a:path h="12639002" w="12639002">
                <a:moveTo>
                  <a:pt x="0" y="0"/>
                </a:moveTo>
                <a:lnTo>
                  <a:pt x="12639002" y="0"/>
                </a:lnTo>
                <a:lnTo>
                  <a:pt x="12639002" y="12639002"/>
                </a:lnTo>
                <a:lnTo>
                  <a:pt x="0" y="1263900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976213">
            <a:off x="-1103535" y="9264351"/>
            <a:ext cx="8014194" cy="7679055"/>
          </a:xfrm>
          <a:custGeom>
            <a:avLst/>
            <a:gdLst/>
            <a:ahLst/>
            <a:cxnLst/>
            <a:rect r="r" b="b" t="t" l="l"/>
            <a:pathLst>
              <a:path h="7679055" w="8014194">
                <a:moveTo>
                  <a:pt x="0" y="0"/>
                </a:moveTo>
                <a:lnTo>
                  <a:pt x="8014194" y="0"/>
                </a:lnTo>
                <a:lnTo>
                  <a:pt x="8014194" y="7679054"/>
                </a:lnTo>
                <a:lnTo>
                  <a:pt x="0" y="767905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5217629" y="6238060"/>
            <a:ext cx="3070371" cy="4114800"/>
          </a:xfrm>
          <a:custGeom>
            <a:avLst/>
            <a:gdLst/>
            <a:ahLst/>
            <a:cxnLst/>
            <a:rect r="r" b="b" t="t" l="l"/>
            <a:pathLst>
              <a:path h="4114800" w="3070371">
                <a:moveTo>
                  <a:pt x="0" y="0"/>
                </a:moveTo>
                <a:lnTo>
                  <a:pt x="3070371" y="0"/>
                </a:lnTo>
                <a:lnTo>
                  <a:pt x="3070371"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9" id="9"/>
          <p:cNvSpPr txBox="true"/>
          <p:nvPr/>
        </p:nvSpPr>
        <p:spPr>
          <a:xfrm rot="0">
            <a:off x="15801156" y="852170"/>
            <a:ext cx="2486844" cy="314959"/>
          </a:xfrm>
          <a:prstGeom prst="rect">
            <a:avLst/>
          </a:prstGeom>
        </p:spPr>
        <p:txBody>
          <a:bodyPr anchor="t" rtlCol="false" tIns="0" lIns="0" bIns="0" rIns="0">
            <a:spAutoFit/>
          </a:bodyPr>
          <a:lstStyle/>
          <a:p>
            <a:pPr algn="l">
              <a:lnSpc>
                <a:spcPts val="2590"/>
              </a:lnSpc>
            </a:pPr>
            <a:r>
              <a:rPr lang="en-US" sz="1850" b="true">
                <a:solidFill>
                  <a:srgbClr val="000000"/>
                </a:solidFill>
                <a:latin typeface="TS Qamus Bold"/>
                <a:ea typeface="TS Qamus Bold"/>
                <a:cs typeface="TS Qamus Bold"/>
                <a:sym typeface="TS Qamus Bold"/>
              </a:rPr>
              <a:t> 2024</a:t>
            </a:r>
          </a:p>
        </p:txBody>
      </p:sp>
      <p:sp>
        <p:nvSpPr>
          <p:cNvPr name="TextBox 10" id="10"/>
          <p:cNvSpPr txBox="true"/>
          <p:nvPr/>
        </p:nvSpPr>
        <p:spPr>
          <a:xfrm rot="0">
            <a:off x="1226489" y="1166044"/>
            <a:ext cx="10527209" cy="721995"/>
          </a:xfrm>
          <a:prstGeom prst="rect">
            <a:avLst/>
          </a:prstGeom>
        </p:spPr>
        <p:txBody>
          <a:bodyPr anchor="t" rtlCol="false" tIns="0" lIns="0" bIns="0" rIns="0">
            <a:spAutoFit/>
          </a:bodyPr>
          <a:lstStyle/>
          <a:p>
            <a:pPr algn="ctr" marL="0" indent="0" lvl="0">
              <a:lnSpc>
                <a:spcPts val="5880"/>
              </a:lnSpc>
              <a:spcBef>
                <a:spcPct val="0"/>
              </a:spcBef>
            </a:pPr>
            <a:r>
              <a:rPr lang="en-US" b="true" sz="4200" strike="noStrike" u="none">
                <a:solidFill>
                  <a:srgbClr val="000000"/>
                </a:solidFill>
                <a:latin typeface="TS Qamus Bold"/>
                <a:ea typeface="TS Qamus Bold"/>
                <a:cs typeface="TS Qamus Bold"/>
                <a:sym typeface="TS Qamus Bold"/>
              </a:rPr>
              <a:t>5- Application de la Méthode CIGREF</a:t>
            </a:r>
          </a:p>
        </p:txBody>
      </p:sp>
      <p:sp>
        <p:nvSpPr>
          <p:cNvPr name="TextBox 11" id="11"/>
          <p:cNvSpPr txBox="true"/>
          <p:nvPr/>
        </p:nvSpPr>
        <p:spPr>
          <a:xfrm rot="0">
            <a:off x="610105" y="2240464"/>
            <a:ext cx="15717506" cy="1736725"/>
          </a:xfrm>
          <a:prstGeom prst="rect">
            <a:avLst/>
          </a:prstGeom>
        </p:spPr>
        <p:txBody>
          <a:bodyPr anchor="t" rtlCol="false" tIns="0" lIns="0" bIns="0" rIns="0">
            <a:spAutoFit/>
          </a:bodyPr>
          <a:lstStyle/>
          <a:p>
            <a:pPr algn="just" marL="0" indent="0" lvl="0">
              <a:lnSpc>
                <a:spcPts val="3499"/>
              </a:lnSpc>
              <a:spcBef>
                <a:spcPct val="0"/>
              </a:spcBef>
            </a:pPr>
            <a:r>
              <a:rPr lang="en-US" b="true" sz="2499" strike="noStrike" u="none">
                <a:solidFill>
                  <a:srgbClr val="000000"/>
                </a:solidFill>
                <a:latin typeface="Open Sans Bold"/>
                <a:ea typeface="Open Sans Bold"/>
                <a:cs typeface="Open Sans Bold"/>
                <a:sym typeface="Open Sans Bold"/>
              </a:rPr>
              <a:t>La méthode CIGREF (Club Informatique des Grandes Entreprises Françaises) aide à analyser la gestion des systèmes d'information, en mettant l'accent sur les interactions entre les différentes entités organisationnelles et les niveaux d'agilité.</a:t>
            </a:r>
          </a:p>
          <a:p>
            <a:pPr algn="just" marL="0" indent="0" lvl="0">
              <a:lnSpc>
                <a:spcPts val="3499"/>
              </a:lnSpc>
              <a:spcBef>
                <a:spcPct val="0"/>
              </a:spcBef>
            </a:pPr>
          </a:p>
        </p:txBody>
      </p:sp>
      <p:sp>
        <p:nvSpPr>
          <p:cNvPr name="TextBox 12" id="12"/>
          <p:cNvSpPr txBox="true"/>
          <p:nvPr/>
        </p:nvSpPr>
        <p:spPr>
          <a:xfrm rot="0">
            <a:off x="1447295" y="4139114"/>
            <a:ext cx="14880316" cy="4813935"/>
          </a:xfrm>
          <a:prstGeom prst="rect">
            <a:avLst/>
          </a:prstGeom>
        </p:spPr>
        <p:txBody>
          <a:bodyPr anchor="t" rtlCol="false" tIns="0" lIns="0" bIns="0" rIns="0">
            <a:spAutoFit/>
          </a:bodyPr>
          <a:lstStyle/>
          <a:p>
            <a:pPr algn="just" marL="0" indent="0" lvl="0">
              <a:lnSpc>
                <a:spcPts val="2939"/>
              </a:lnSpc>
              <a:spcBef>
                <a:spcPct val="0"/>
              </a:spcBef>
            </a:pPr>
            <a:r>
              <a:rPr lang="en-US" sz="2099" strike="noStrike" u="none">
                <a:solidFill>
                  <a:srgbClr val="000000"/>
                </a:solidFill>
                <a:latin typeface="Open Sans"/>
                <a:ea typeface="Open Sans"/>
                <a:cs typeface="Open Sans"/>
                <a:sym typeface="Open Sans"/>
              </a:rPr>
              <a:t> </a:t>
            </a:r>
            <a:r>
              <a:rPr lang="en-US" b="true" sz="2099" strike="noStrike" u="none">
                <a:solidFill>
                  <a:srgbClr val="000000"/>
                </a:solidFill>
                <a:latin typeface="Open Sans Bold"/>
                <a:ea typeface="Open Sans Bold"/>
                <a:cs typeface="Open Sans Bold"/>
                <a:sym typeface="Open Sans Bold"/>
              </a:rPr>
              <a:t>Structure Organisationnelle et Coordination (CIGREF) :</a:t>
            </a:r>
          </a:p>
          <a:p>
            <a:pPr algn="just" marL="0" indent="0" lvl="0">
              <a:lnSpc>
                <a:spcPts val="2939"/>
              </a:lnSpc>
              <a:spcBef>
                <a:spcPct val="0"/>
              </a:spcBef>
            </a:pPr>
          </a:p>
          <a:p>
            <a:pPr algn="just" marL="0" indent="0" lvl="0">
              <a:lnSpc>
                <a:spcPts val="2939"/>
              </a:lnSpc>
              <a:spcBef>
                <a:spcPct val="0"/>
              </a:spcBef>
            </a:pPr>
            <a:r>
              <a:rPr lang="en-US" b="true" sz="2099" strike="noStrike" u="none">
                <a:solidFill>
                  <a:srgbClr val="000000"/>
                </a:solidFill>
                <a:latin typeface="Open Sans Bold"/>
                <a:ea typeface="Open Sans Bold"/>
                <a:cs typeface="Open Sans Bold"/>
                <a:sym typeface="Open Sans Bold"/>
              </a:rPr>
              <a:t>Premier ministre :</a:t>
            </a:r>
          </a:p>
          <a:p>
            <a:pPr algn="just" marL="0" indent="0" lvl="0">
              <a:lnSpc>
                <a:spcPts val="2939"/>
              </a:lnSpc>
              <a:spcBef>
                <a:spcPct val="0"/>
              </a:spcBef>
            </a:pPr>
            <a:r>
              <a:rPr lang="en-US" sz="2099" strike="noStrike" u="none">
                <a:solidFill>
                  <a:srgbClr val="000000"/>
                </a:solidFill>
                <a:latin typeface="Open Sans"/>
                <a:ea typeface="Open Sans"/>
                <a:cs typeface="Open Sans"/>
                <a:sym typeface="Open Sans"/>
              </a:rPr>
              <a:t>Définit les exigences et les directives à suivre pour les projets numériques, notamment en matière d’accessibilité.</a:t>
            </a:r>
          </a:p>
          <a:p>
            <a:pPr algn="just" marL="0" indent="0" lvl="0">
              <a:lnSpc>
                <a:spcPts val="2939"/>
              </a:lnSpc>
              <a:spcBef>
                <a:spcPct val="0"/>
              </a:spcBef>
            </a:pPr>
            <a:r>
              <a:rPr lang="en-US" sz="2099" strike="noStrike" u="none">
                <a:solidFill>
                  <a:srgbClr val="000000"/>
                </a:solidFill>
                <a:latin typeface="Open Sans"/>
                <a:ea typeface="Open Sans"/>
                <a:cs typeface="Open Sans"/>
                <a:sym typeface="Open Sans"/>
              </a:rPr>
              <a:t>Cellule "Bureaux des études et projets numériques" :</a:t>
            </a:r>
          </a:p>
          <a:p>
            <a:pPr algn="just" marL="0" indent="0" lvl="0">
              <a:lnSpc>
                <a:spcPts val="2939"/>
              </a:lnSpc>
              <a:spcBef>
                <a:spcPct val="0"/>
              </a:spcBef>
            </a:pPr>
            <a:r>
              <a:rPr lang="en-US" sz="2099" strike="noStrike" u="none">
                <a:solidFill>
                  <a:srgbClr val="000000"/>
                </a:solidFill>
                <a:latin typeface="Open Sans"/>
                <a:ea typeface="Open Sans"/>
                <a:cs typeface="Open Sans"/>
                <a:sym typeface="Open Sans"/>
              </a:rPr>
              <a:t>Joue le rôle de coordination centrale, supervisant la mise en œuvre des directives gouvernementales.</a:t>
            </a:r>
          </a:p>
          <a:p>
            <a:pPr algn="just" marL="0" indent="0" lvl="0">
              <a:lnSpc>
                <a:spcPts val="2939"/>
              </a:lnSpc>
              <a:spcBef>
                <a:spcPct val="0"/>
              </a:spcBef>
            </a:pPr>
            <a:r>
              <a:rPr lang="en-US" sz="2099" strike="noStrike" u="none">
                <a:solidFill>
                  <a:srgbClr val="000000"/>
                </a:solidFill>
                <a:latin typeface="Open Sans"/>
                <a:ea typeface="Open Sans"/>
                <a:cs typeface="Open Sans"/>
                <a:sym typeface="Open Sans"/>
              </a:rPr>
              <a:t>Supervise les équipes pour garantir que les projets sont exécutés conformément aux attentes du gouvernement.</a:t>
            </a:r>
          </a:p>
          <a:p>
            <a:pPr algn="just" marL="0" indent="0" lvl="0">
              <a:lnSpc>
                <a:spcPts val="2939"/>
              </a:lnSpc>
              <a:spcBef>
                <a:spcPct val="0"/>
              </a:spcBef>
            </a:pPr>
          </a:p>
          <a:p>
            <a:pPr algn="just" marL="0" indent="0" lvl="0">
              <a:lnSpc>
                <a:spcPts val="2939"/>
              </a:lnSpc>
              <a:spcBef>
                <a:spcPct val="0"/>
              </a:spcBef>
            </a:pPr>
            <a:r>
              <a:rPr lang="en-US" b="true" sz="2099" strike="noStrike" u="none">
                <a:solidFill>
                  <a:srgbClr val="000000"/>
                </a:solidFill>
                <a:latin typeface="Open Sans Bold"/>
                <a:ea typeface="Open Sans Bold"/>
                <a:cs typeface="Open Sans Bold"/>
                <a:sym typeface="Open Sans Bold"/>
              </a:rPr>
              <a:t>Équipes opérationnelles :</a:t>
            </a:r>
          </a:p>
          <a:p>
            <a:pPr algn="just" marL="0" indent="0" lvl="0">
              <a:lnSpc>
                <a:spcPts val="2939"/>
              </a:lnSpc>
              <a:spcBef>
                <a:spcPct val="0"/>
              </a:spcBef>
            </a:pPr>
            <a:r>
              <a:rPr lang="en-US" sz="2099" strike="noStrike" u="none">
                <a:solidFill>
                  <a:srgbClr val="000000"/>
                </a:solidFill>
                <a:latin typeface="Open Sans"/>
                <a:ea typeface="Open Sans"/>
                <a:cs typeface="Open Sans"/>
                <a:sym typeface="Open Sans"/>
              </a:rPr>
              <a:t>Incluent les développeurs, experts en accessibilité numérique, et auditeurs.</a:t>
            </a:r>
          </a:p>
          <a:p>
            <a:pPr algn="just" marL="0" indent="0" lvl="0">
              <a:lnSpc>
                <a:spcPts val="2939"/>
              </a:lnSpc>
              <a:spcBef>
                <a:spcPct val="0"/>
              </a:spcBef>
            </a:pPr>
            <a:r>
              <a:rPr lang="en-US" sz="2099" strike="noStrike" u="none">
                <a:solidFill>
                  <a:srgbClr val="000000"/>
                </a:solidFill>
                <a:latin typeface="Open Sans"/>
                <a:ea typeface="Open Sans"/>
                <a:cs typeface="Open Sans"/>
                <a:sym typeface="Open Sans"/>
              </a:rPr>
              <a:t>Collaborent pour réaliser les ajustements et améliorer les plateformes numériques, en suivant les exigences définies par le Premier ministre.</a:t>
            </a:r>
          </a:p>
          <a:p>
            <a:pPr algn="just" marL="0" indent="0" lvl="0">
              <a:lnSpc>
                <a:spcPts val="2939"/>
              </a:lnSpc>
              <a:spcBef>
                <a:spcPct val="0"/>
              </a:spcBef>
            </a:pPr>
            <a:r>
              <a:rPr lang="en-US" sz="2099" strike="noStrike" u="none">
                <a:solidFill>
                  <a:srgbClr val="000000"/>
                </a:solidFill>
                <a:latin typeface="Open Sans"/>
                <a:ea typeface="Open Sans"/>
                <a:cs typeface="Open Sans"/>
                <a:sym typeface="Open Sans"/>
              </a:rPr>
              <a:t>Ces équipes sont au cœur des opérations et sont alignées sur les décisions prises en amont par la cellule.</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FFAF6"/>
        </a:solidFill>
      </p:bgPr>
    </p:bg>
    <p:spTree>
      <p:nvGrpSpPr>
        <p:cNvPr id="1" name=""/>
        <p:cNvGrpSpPr/>
        <p:nvPr/>
      </p:nvGrpSpPr>
      <p:grpSpPr>
        <a:xfrm>
          <a:off x="0" y="0"/>
          <a:ext cx="0" cy="0"/>
          <a:chOff x="0" y="0"/>
          <a:chExt cx="0" cy="0"/>
        </a:xfrm>
      </p:grpSpPr>
      <p:sp>
        <p:nvSpPr>
          <p:cNvPr name="AutoShape 2" id="2"/>
          <p:cNvSpPr/>
          <p:nvPr/>
        </p:nvSpPr>
        <p:spPr>
          <a:xfrm>
            <a:off x="1028700" y="1028700"/>
            <a:ext cx="14513590" cy="0"/>
          </a:xfrm>
          <a:prstGeom prst="line">
            <a:avLst/>
          </a:prstGeom>
          <a:ln cap="flat" w="38100">
            <a:solidFill>
              <a:srgbClr val="000000"/>
            </a:solidFill>
            <a:prstDash val="solid"/>
            <a:headEnd type="none" len="sm" w="sm"/>
            <a:tailEnd type="none" len="sm" w="sm"/>
          </a:ln>
        </p:spPr>
      </p:sp>
      <p:grpSp>
        <p:nvGrpSpPr>
          <p:cNvPr name="Group 3" id="3"/>
          <p:cNvGrpSpPr/>
          <p:nvPr/>
        </p:nvGrpSpPr>
        <p:grpSpPr>
          <a:xfrm rot="0">
            <a:off x="14171630" y="1730305"/>
            <a:ext cx="264674" cy="264674"/>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A904C"/>
            </a:solidFill>
          </p:spPr>
        </p:sp>
        <p:sp>
          <p:nvSpPr>
            <p:cNvPr name="TextBox 5" id="5"/>
            <p:cNvSpPr txBox="true"/>
            <p:nvPr/>
          </p:nvSpPr>
          <p:spPr>
            <a:xfrm>
              <a:off x="76200" y="19050"/>
              <a:ext cx="660400" cy="717550"/>
            </a:xfrm>
            <a:prstGeom prst="rect">
              <a:avLst/>
            </a:prstGeom>
          </p:spPr>
          <p:txBody>
            <a:bodyPr anchor="ctr" rtlCol="false" tIns="50800" lIns="50800" bIns="50800" rIns="50800"/>
            <a:lstStyle/>
            <a:p>
              <a:pPr algn="ctr">
                <a:lnSpc>
                  <a:spcPts val="3499"/>
                </a:lnSpc>
              </a:pPr>
            </a:p>
          </p:txBody>
        </p:sp>
      </p:grpSp>
      <p:sp>
        <p:nvSpPr>
          <p:cNvPr name="TextBox 6" id="6"/>
          <p:cNvSpPr txBox="true"/>
          <p:nvPr/>
        </p:nvSpPr>
        <p:spPr>
          <a:xfrm rot="0">
            <a:off x="15801156" y="852170"/>
            <a:ext cx="2486844" cy="314959"/>
          </a:xfrm>
          <a:prstGeom prst="rect">
            <a:avLst/>
          </a:prstGeom>
        </p:spPr>
        <p:txBody>
          <a:bodyPr anchor="t" rtlCol="false" tIns="0" lIns="0" bIns="0" rIns="0">
            <a:spAutoFit/>
          </a:bodyPr>
          <a:lstStyle/>
          <a:p>
            <a:pPr algn="l">
              <a:lnSpc>
                <a:spcPts val="2590"/>
              </a:lnSpc>
            </a:pPr>
            <a:r>
              <a:rPr lang="en-US" sz="1850" b="true">
                <a:solidFill>
                  <a:srgbClr val="000000"/>
                </a:solidFill>
                <a:latin typeface="TS Qamus Bold"/>
                <a:ea typeface="TS Qamus Bold"/>
                <a:cs typeface="TS Qamus Bold"/>
                <a:sym typeface="TS Qamus Bold"/>
              </a:rPr>
              <a:t>2024</a:t>
            </a:r>
          </a:p>
        </p:txBody>
      </p:sp>
      <p:sp>
        <p:nvSpPr>
          <p:cNvPr name="TextBox 7" id="7"/>
          <p:cNvSpPr txBox="true"/>
          <p:nvPr/>
        </p:nvSpPr>
        <p:spPr>
          <a:xfrm rot="0">
            <a:off x="1028700" y="1326445"/>
            <a:ext cx="12917388" cy="721995"/>
          </a:xfrm>
          <a:prstGeom prst="rect">
            <a:avLst/>
          </a:prstGeom>
        </p:spPr>
        <p:txBody>
          <a:bodyPr anchor="t" rtlCol="false" tIns="0" lIns="0" bIns="0" rIns="0">
            <a:spAutoFit/>
          </a:bodyPr>
          <a:lstStyle/>
          <a:p>
            <a:pPr algn="ctr" marL="0" indent="0" lvl="0">
              <a:lnSpc>
                <a:spcPts val="5880"/>
              </a:lnSpc>
              <a:spcBef>
                <a:spcPct val="0"/>
              </a:spcBef>
            </a:pPr>
            <a:r>
              <a:rPr lang="en-US" b="true" sz="4200" strike="noStrike" u="none">
                <a:solidFill>
                  <a:srgbClr val="000000"/>
                </a:solidFill>
                <a:latin typeface="TS Qamus Bold"/>
                <a:ea typeface="TS Qamus Bold"/>
                <a:cs typeface="TS Qamus Bold"/>
                <a:sym typeface="TS Qamus Bold"/>
              </a:rPr>
              <a:t>6. Niveaux d’Agilité dans l’Entreprise (CIGREF)</a:t>
            </a:r>
          </a:p>
        </p:txBody>
      </p:sp>
      <p:sp>
        <p:nvSpPr>
          <p:cNvPr name="TextBox 8" id="8"/>
          <p:cNvSpPr txBox="true"/>
          <p:nvPr/>
        </p:nvSpPr>
        <p:spPr>
          <a:xfrm rot="0">
            <a:off x="1028700" y="2362765"/>
            <a:ext cx="15944984" cy="4002405"/>
          </a:xfrm>
          <a:prstGeom prst="rect">
            <a:avLst/>
          </a:prstGeom>
        </p:spPr>
        <p:txBody>
          <a:bodyPr anchor="t" rtlCol="false" tIns="0" lIns="0" bIns="0" rIns="0">
            <a:spAutoFit/>
          </a:bodyPr>
          <a:lstStyle/>
          <a:p>
            <a:pPr algn="just" marL="0" indent="0" lvl="0">
              <a:lnSpc>
                <a:spcPts val="4199"/>
              </a:lnSpc>
              <a:spcBef>
                <a:spcPct val="0"/>
              </a:spcBef>
            </a:pPr>
            <a:r>
              <a:rPr lang="en-US" b="true" sz="2999" strike="noStrike" u="none">
                <a:solidFill>
                  <a:srgbClr val="000000"/>
                </a:solidFill>
                <a:latin typeface="Open Sans Bold"/>
                <a:ea typeface="Open Sans Bold"/>
                <a:cs typeface="Open Sans Bold"/>
                <a:sym typeface="Open Sans Bold"/>
              </a:rPr>
              <a:t> Agilité Stratégique</a:t>
            </a:r>
          </a:p>
          <a:p>
            <a:pPr algn="just" marL="0" indent="0" lvl="0">
              <a:lnSpc>
                <a:spcPts val="2939"/>
              </a:lnSpc>
              <a:spcBef>
                <a:spcPct val="0"/>
              </a:spcBef>
            </a:pPr>
            <a:r>
              <a:rPr lang="en-US" sz="2099" strike="noStrike" u="none">
                <a:solidFill>
                  <a:srgbClr val="000000"/>
                </a:solidFill>
                <a:latin typeface="Open Sans"/>
                <a:ea typeface="Open Sans"/>
                <a:cs typeface="Open Sans"/>
                <a:sym typeface="Open Sans"/>
              </a:rPr>
              <a:t>Réactivité : L'organisation réagit rapidement aux nouvelles exigences légales en matière d'accessibilité numérique.</a:t>
            </a:r>
          </a:p>
          <a:p>
            <a:pPr algn="just" marL="0" indent="0" lvl="0">
              <a:lnSpc>
                <a:spcPts val="2939"/>
              </a:lnSpc>
              <a:spcBef>
                <a:spcPct val="0"/>
              </a:spcBef>
            </a:pPr>
            <a:r>
              <a:rPr lang="en-US" sz="2099" strike="noStrike" u="none">
                <a:solidFill>
                  <a:srgbClr val="000000"/>
                </a:solidFill>
                <a:latin typeface="Open Sans"/>
                <a:ea typeface="Open Sans"/>
                <a:cs typeface="Open Sans"/>
                <a:sym typeface="Open Sans"/>
              </a:rPr>
              <a:t>Limite : La hiérarchie gouvernementale peut ralentir l'adoption des changements en raison des multiples niveaux de validation, créant ainsi des frictions dans l’adaptation.</a:t>
            </a:r>
          </a:p>
          <a:p>
            <a:pPr algn="just" marL="0" indent="0" lvl="0">
              <a:lnSpc>
                <a:spcPts val="2939"/>
              </a:lnSpc>
              <a:spcBef>
                <a:spcPct val="0"/>
              </a:spcBef>
            </a:pPr>
          </a:p>
          <a:p>
            <a:pPr algn="just" marL="0" indent="0" lvl="0">
              <a:lnSpc>
                <a:spcPts val="4199"/>
              </a:lnSpc>
              <a:spcBef>
                <a:spcPct val="0"/>
              </a:spcBef>
            </a:pPr>
            <a:r>
              <a:rPr lang="en-US" b="true" sz="2999" strike="noStrike" u="none">
                <a:solidFill>
                  <a:srgbClr val="000000"/>
                </a:solidFill>
                <a:latin typeface="Open Sans Bold"/>
                <a:ea typeface="Open Sans Bold"/>
                <a:cs typeface="Open Sans Bold"/>
                <a:sym typeface="Open Sans Bold"/>
              </a:rPr>
              <a:t> Agilité Organisationnelle</a:t>
            </a:r>
          </a:p>
          <a:p>
            <a:pPr algn="just" marL="0" indent="0" lvl="0">
              <a:lnSpc>
                <a:spcPts val="2939"/>
              </a:lnSpc>
              <a:spcBef>
                <a:spcPct val="0"/>
              </a:spcBef>
            </a:pPr>
            <a:r>
              <a:rPr lang="en-US" sz="2099" strike="noStrike" u="none">
                <a:solidFill>
                  <a:srgbClr val="000000"/>
                </a:solidFill>
                <a:latin typeface="Open Sans"/>
                <a:ea typeface="Open Sans"/>
                <a:cs typeface="Open Sans"/>
                <a:sym typeface="Open Sans"/>
              </a:rPr>
              <a:t>La cellule fait preuve de flexibilité organisationnelle en coordonnant différentes équipes et parties prenantes (développeurs, experts, auditeurs).</a:t>
            </a:r>
          </a:p>
          <a:p>
            <a:pPr algn="just" marL="0" indent="0" lvl="0">
              <a:lnSpc>
                <a:spcPts val="2939"/>
              </a:lnSpc>
              <a:spcBef>
                <a:spcPct val="0"/>
              </a:spcBef>
            </a:pPr>
            <a:r>
              <a:rPr lang="en-US" sz="2099" strike="noStrike" u="none">
                <a:solidFill>
                  <a:srgbClr val="000000"/>
                </a:solidFill>
                <a:latin typeface="Open Sans"/>
                <a:ea typeface="Open Sans"/>
                <a:cs typeface="Open Sans"/>
                <a:sym typeface="Open Sans"/>
              </a:rPr>
              <a:t>La collaboration entre ces équipes favorise l'alignement des ressources pour l'atteinte des objectifs, renforçant l'agilité organisationnelle et facilitant une exécution fluide des projets.</a:t>
            </a:r>
          </a:p>
        </p:txBody>
      </p:sp>
      <p:sp>
        <p:nvSpPr>
          <p:cNvPr name="Freeform 9" id="9"/>
          <p:cNvSpPr/>
          <p:nvPr/>
        </p:nvSpPr>
        <p:spPr>
          <a:xfrm flipH="false" flipV="false" rot="-599716">
            <a:off x="-3945362" y="6417872"/>
            <a:ext cx="7890723" cy="6297837"/>
          </a:xfrm>
          <a:custGeom>
            <a:avLst/>
            <a:gdLst/>
            <a:ahLst/>
            <a:cxnLst/>
            <a:rect r="r" b="b" t="t" l="l"/>
            <a:pathLst>
              <a:path h="6297837" w="7890723">
                <a:moveTo>
                  <a:pt x="0" y="0"/>
                </a:moveTo>
                <a:lnTo>
                  <a:pt x="7890724" y="0"/>
                </a:lnTo>
                <a:lnTo>
                  <a:pt x="7890724" y="6297837"/>
                </a:lnTo>
                <a:lnTo>
                  <a:pt x="0" y="629783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9361420">
            <a:off x="-959678" y="7932548"/>
            <a:ext cx="8888398" cy="7514736"/>
          </a:xfrm>
          <a:custGeom>
            <a:avLst/>
            <a:gdLst/>
            <a:ahLst/>
            <a:cxnLst/>
            <a:rect r="r" b="b" t="t" l="l"/>
            <a:pathLst>
              <a:path h="7514736" w="8888398">
                <a:moveTo>
                  <a:pt x="0" y="0"/>
                </a:moveTo>
                <a:lnTo>
                  <a:pt x="8888398" y="0"/>
                </a:lnTo>
                <a:lnTo>
                  <a:pt x="8888398" y="7514736"/>
                </a:lnTo>
                <a:lnTo>
                  <a:pt x="0" y="751473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1" id="11"/>
          <p:cNvSpPr txBox="true"/>
          <p:nvPr/>
        </p:nvSpPr>
        <p:spPr>
          <a:xfrm rot="0">
            <a:off x="885892" y="6736645"/>
            <a:ext cx="16230600" cy="1992630"/>
          </a:xfrm>
          <a:prstGeom prst="rect">
            <a:avLst/>
          </a:prstGeom>
        </p:spPr>
        <p:txBody>
          <a:bodyPr anchor="t" rtlCol="false" tIns="0" lIns="0" bIns="0" rIns="0">
            <a:spAutoFit/>
          </a:bodyPr>
          <a:lstStyle/>
          <a:p>
            <a:pPr algn="just" marL="0" indent="0" lvl="0">
              <a:lnSpc>
                <a:spcPts val="4199"/>
              </a:lnSpc>
              <a:spcBef>
                <a:spcPct val="0"/>
              </a:spcBef>
            </a:pPr>
            <a:r>
              <a:rPr lang="en-US" b="true" sz="2999" strike="noStrike" u="none">
                <a:solidFill>
                  <a:srgbClr val="000000"/>
                </a:solidFill>
                <a:latin typeface="Open Sans Bold"/>
                <a:ea typeface="Open Sans Bold"/>
                <a:cs typeface="Open Sans Bold"/>
                <a:sym typeface="Open Sans Bold"/>
              </a:rPr>
              <a:t>Méthode de Gestion de Projet Agile</a:t>
            </a:r>
          </a:p>
          <a:p>
            <a:pPr algn="just" marL="0" indent="0" lvl="0">
              <a:lnSpc>
                <a:spcPts val="2939"/>
              </a:lnSpc>
              <a:spcBef>
                <a:spcPct val="0"/>
              </a:spcBef>
            </a:pPr>
            <a:r>
              <a:rPr lang="en-US" sz="2099" strike="noStrike" u="none">
                <a:solidFill>
                  <a:srgbClr val="000000"/>
                </a:solidFill>
                <a:latin typeface="Open Sans"/>
                <a:ea typeface="Open Sans"/>
                <a:cs typeface="Open Sans"/>
                <a:sym typeface="Open Sans"/>
              </a:rPr>
              <a:t>Bien que le Scrum ou Kanban ne soient pas explicitement mentionnés, la gestion de projet suit une approche agile par itération dans la mise en œuvre des améliorations.</a:t>
            </a:r>
          </a:p>
          <a:p>
            <a:pPr algn="just" marL="0" indent="0" lvl="0">
              <a:lnSpc>
                <a:spcPts val="2939"/>
              </a:lnSpc>
              <a:spcBef>
                <a:spcPct val="0"/>
              </a:spcBef>
            </a:pPr>
            <a:r>
              <a:rPr lang="en-US" sz="2099" strike="noStrike" u="none">
                <a:solidFill>
                  <a:srgbClr val="000000"/>
                </a:solidFill>
                <a:latin typeface="Open Sans"/>
                <a:ea typeface="Open Sans"/>
                <a:cs typeface="Open Sans"/>
                <a:sym typeface="Open Sans"/>
              </a:rPr>
              <a:t>La méthode adoptée implique des phases d’adaptation continue, reflétant l’un des piliers de la méthodologie agile : s’ajuster progressivement aux retours et aux exigences changeantes.</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FFAF6"/>
        </a:solidFill>
      </p:bgPr>
    </p:bg>
    <p:spTree>
      <p:nvGrpSpPr>
        <p:cNvPr id="1" name=""/>
        <p:cNvGrpSpPr/>
        <p:nvPr/>
      </p:nvGrpSpPr>
      <p:grpSpPr>
        <a:xfrm>
          <a:off x="0" y="0"/>
          <a:ext cx="0" cy="0"/>
          <a:chOff x="0" y="0"/>
          <a:chExt cx="0" cy="0"/>
        </a:xfrm>
      </p:grpSpPr>
      <p:sp>
        <p:nvSpPr>
          <p:cNvPr name="AutoShape 2" id="2"/>
          <p:cNvSpPr/>
          <p:nvPr/>
        </p:nvSpPr>
        <p:spPr>
          <a:xfrm>
            <a:off x="1028700" y="1028700"/>
            <a:ext cx="14513590" cy="0"/>
          </a:xfrm>
          <a:prstGeom prst="line">
            <a:avLst/>
          </a:prstGeom>
          <a:ln cap="flat" w="38100">
            <a:solidFill>
              <a:srgbClr val="000000"/>
            </a:solidFill>
            <a:prstDash val="solid"/>
            <a:headEnd type="none" len="sm" w="sm"/>
            <a:tailEnd type="none" len="sm" w="sm"/>
          </a:ln>
        </p:spPr>
      </p:sp>
      <p:grpSp>
        <p:nvGrpSpPr>
          <p:cNvPr name="Group 3" id="3"/>
          <p:cNvGrpSpPr/>
          <p:nvPr/>
        </p:nvGrpSpPr>
        <p:grpSpPr>
          <a:xfrm rot="0">
            <a:off x="5047245" y="1597968"/>
            <a:ext cx="264674" cy="264674"/>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B907C"/>
            </a:solidFill>
          </p:spPr>
        </p:sp>
        <p:sp>
          <p:nvSpPr>
            <p:cNvPr name="TextBox 5" id="5"/>
            <p:cNvSpPr txBox="true"/>
            <p:nvPr/>
          </p:nvSpPr>
          <p:spPr>
            <a:xfrm>
              <a:off x="76200" y="19050"/>
              <a:ext cx="660400" cy="717550"/>
            </a:xfrm>
            <a:prstGeom prst="rect">
              <a:avLst/>
            </a:prstGeom>
          </p:spPr>
          <p:txBody>
            <a:bodyPr anchor="ctr" rtlCol="false" tIns="50800" lIns="50800" bIns="50800" rIns="50800"/>
            <a:lstStyle/>
            <a:p>
              <a:pPr algn="ctr">
                <a:lnSpc>
                  <a:spcPts val="3499"/>
                </a:lnSpc>
              </a:pPr>
            </a:p>
          </p:txBody>
        </p:sp>
      </p:grpSp>
      <p:sp>
        <p:nvSpPr>
          <p:cNvPr name="TextBox 6" id="6"/>
          <p:cNvSpPr txBox="true"/>
          <p:nvPr/>
        </p:nvSpPr>
        <p:spPr>
          <a:xfrm rot="0">
            <a:off x="15801156" y="852170"/>
            <a:ext cx="2486844" cy="314959"/>
          </a:xfrm>
          <a:prstGeom prst="rect">
            <a:avLst/>
          </a:prstGeom>
        </p:spPr>
        <p:txBody>
          <a:bodyPr anchor="t" rtlCol="false" tIns="0" lIns="0" bIns="0" rIns="0">
            <a:spAutoFit/>
          </a:bodyPr>
          <a:lstStyle/>
          <a:p>
            <a:pPr algn="l">
              <a:lnSpc>
                <a:spcPts val="2590"/>
              </a:lnSpc>
            </a:pPr>
            <a:r>
              <a:rPr lang="en-US" sz="1850" b="true">
                <a:solidFill>
                  <a:srgbClr val="000000"/>
                </a:solidFill>
                <a:latin typeface="TS Qamus Bold"/>
                <a:ea typeface="TS Qamus Bold"/>
                <a:cs typeface="TS Qamus Bold"/>
                <a:sym typeface="TS Qamus Bold"/>
              </a:rPr>
              <a:t>2024</a:t>
            </a:r>
          </a:p>
        </p:txBody>
      </p:sp>
      <p:sp>
        <p:nvSpPr>
          <p:cNvPr name="TextBox 7" id="7"/>
          <p:cNvSpPr txBox="true"/>
          <p:nvPr/>
        </p:nvSpPr>
        <p:spPr>
          <a:xfrm rot="0">
            <a:off x="1028700" y="1140647"/>
            <a:ext cx="3784501" cy="721995"/>
          </a:xfrm>
          <a:prstGeom prst="rect">
            <a:avLst/>
          </a:prstGeom>
        </p:spPr>
        <p:txBody>
          <a:bodyPr anchor="t" rtlCol="false" tIns="0" lIns="0" bIns="0" rIns="0">
            <a:spAutoFit/>
          </a:bodyPr>
          <a:lstStyle/>
          <a:p>
            <a:pPr algn="ctr" marL="0" indent="0" lvl="0">
              <a:lnSpc>
                <a:spcPts val="5880"/>
              </a:lnSpc>
              <a:spcBef>
                <a:spcPct val="0"/>
              </a:spcBef>
            </a:pPr>
            <a:r>
              <a:rPr lang="en-US" b="true" sz="4200">
                <a:solidFill>
                  <a:srgbClr val="000000"/>
                </a:solidFill>
                <a:latin typeface="TS Qamus Bold"/>
                <a:ea typeface="TS Qamus Bold"/>
                <a:cs typeface="TS Qamus Bold"/>
                <a:sym typeface="TS Qamus Bold"/>
              </a:rPr>
              <a:t>7</a:t>
            </a:r>
            <a:r>
              <a:rPr lang="en-US" b="true" sz="4200" strike="noStrike" u="none">
                <a:solidFill>
                  <a:srgbClr val="000000"/>
                </a:solidFill>
                <a:latin typeface="TS Qamus Bold"/>
                <a:ea typeface="TS Qamus Bold"/>
                <a:cs typeface="TS Qamus Bold"/>
                <a:sym typeface="TS Qamus Bold"/>
              </a:rPr>
              <a:t>. Conclusion</a:t>
            </a:r>
          </a:p>
        </p:txBody>
      </p:sp>
      <p:sp>
        <p:nvSpPr>
          <p:cNvPr name="AutoShape 8" id="8"/>
          <p:cNvSpPr/>
          <p:nvPr/>
        </p:nvSpPr>
        <p:spPr>
          <a:xfrm>
            <a:off x="6644403" y="8294535"/>
            <a:ext cx="9867796" cy="0"/>
          </a:xfrm>
          <a:prstGeom prst="line">
            <a:avLst/>
          </a:prstGeom>
          <a:ln cap="flat" w="104775">
            <a:solidFill>
              <a:srgbClr val="000000"/>
            </a:solidFill>
            <a:prstDash val="solid"/>
            <a:headEnd type="arrow" len="sm" w="med"/>
            <a:tailEnd type="arrow" len="sm" w="med"/>
          </a:ln>
        </p:spPr>
      </p:sp>
      <p:sp>
        <p:nvSpPr>
          <p:cNvPr name="Freeform 9" id="9"/>
          <p:cNvSpPr/>
          <p:nvPr/>
        </p:nvSpPr>
        <p:spPr>
          <a:xfrm flipH="false" flipV="false" rot="-599716">
            <a:off x="14737179" y="7859718"/>
            <a:ext cx="7890723" cy="6297837"/>
          </a:xfrm>
          <a:custGeom>
            <a:avLst/>
            <a:gdLst/>
            <a:ahLst/>
            <a:cxnLst/>
            <a:rect r="r" b="b" t="t" l="l"/>
            <a:pathLst>
              <a:path h="6297837" w="7890723">
                <a:moveTo>
                  <a:pt x="0" y="0"/>
                </a:moveTo>
                <a:lnTo>
                  <a:pt x="7890724" y="0"/>
                </a:lnTo>
                <a:lnTo>
                  <a:pt x="7890724" y="6297837"/>
                </a:lnTo>
                <a:lnTo>
                  <a:pt x="0" y="629783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0" id="10"/>
          <p:cNvSpPr/>
          <p:nvPr/>
        </p:nvSpPr>
        <p:spPr>
          <a:xfrm flipH="false" flipV="false" rot="7235479">
            <a:off x="14998006" y="3710754"/>
            <a:ext cx="8888398" cy="7514736"/>
          </a:xfrm>
          <a:custGeom>
            <a:avLst/>
            <a:gdLst/>
            <a:ahLst/>
            <a:cxnLst/>
            <a:rect r="r" b="b" t="t" l="l"/>
            <a:pathLst>
              <a:path h="7514736" w="8888398">
                <a:moveTo>
                  <a:pt x="0" y="0"/>
                </a:moveTo>
                <a:lnTo>
                  <a:pt x="8888398" y="0"/>
                </a:lnTo>
                <a:lnTo>
                  <a:pt x="8888398" y="7514737"/>
                </a:lnTo>
                <a:lnTo>
                  <a:pt x="0" y="751473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AutoShape 11" id="11"/>
          <p:cNvSpPr/>
          <p:nvPr/>
        </p:nvSpPr>
        <p:spPr>
          <a:xfrm flipH="true">
            <a:off x="10616470" y="4116514"/>
            <a:ext cx="302090" cy="864180"/>
          </a:xfrm>
          <a:prstGeom prst="line">
            <a:avLst/>
          </a:prstGeom>
          <a:ln cap="rnd" w="19050">
            <a:solidFill>
              <a:srgbClr val="000000"/>
            </a:solidFill>
            <a:prstDash val="solid"/>
            <a:headEnd type="none" len="sm" w="sm"/>
            <a:tailEnd type="none" len="sm" w="sm"/>
          </a:ln>
        </p:spPr>
      </p:sp>
      <p:sp>
        <p:nvSpPr>
          <p:cNvPr name="AutoShape 12" id="12"/>
          <p:cNvSpPr/>
          <p:nvPr/>
        </p:nvSpPr>
        <p:spPr>
          <a:xfrm>
            <a:off x="11652482" y="4104858"/>
            <a:ext cx="1035707" cy="708809"/>
          </a:xfrm>
          <a:prstGeom prst="line">
            <a:avLst/>
          </a:prstGeom>
          <a:ln cap="rnd" w="19050">
            <a:solidFill>
              <a:srgbClr val="000000"/>
            </a:solidFill>
            <a:prstDash val="solid"/>
            <a:headEnd type="none" len="sm" w="sm"/>
            <a:tailEnd type="none" len="sm" w="sm"/>
          </a:ln>
        </p:spPr>
      </p:sp>
      <p:sp>
        <p:nvSpPr>
          <p:cNvPr name="AutoShape 13" id="13"/>
          <p:cNvSpPr/>
          <p:nvPr/>
        </p:nvSpPr>
        <p:spPr>
          <a:xfrm>
            <a:off x="13483531" y="3701797"/>
            <a:ext cx="1564856" cy="1261667"/>
          </a:xfrm>
          <a:prstGeom prst="line">
            <a:avLst/>
          </a:prstGeom>
          <a:ln cap="rnd" w="19050">
            <a:solidFill>
              <a:srgbClr val="000000"/>
            </a:solidFill>
            <a:prstDash val="solid"/>
            <a:headEnd type="none" len="sm" w="sm"/>
            <a:tailEnd type="none" len="sm" w="sm"/>
          </a:ln>
        </p:spPr>
      </p:sp>
      <p:sp>
        <p:nvSpPr>
          <p:cNvPr name="AutoShape 14" id="14"/>
          <p:cNvSpPr/>
          <p:nvPr/>
        </p:nvSpPr>
        <p:spPr>
          <a:xfrm flipV="true">
            <a:off x="8180590" y="3701797"/>
            <a:ext cx="1494198" cy="1049657"/>
          </a:xfrm>
          <a:prstGeom prst="line">
            <a:avLst/>
          </a:prstGeom>
          <a:ln cap="rnd" w="19050">
            <a:solidFill>
              <a:srgbClr val="000000"/>
            </a:solidFill>
            <a:prstDash val="solid"/>
            <a:headEnd type="triangle" len="med" w="lg"/>
            <a:tailEnd type="triangle" len="med" w="lg"/>
          </a:ln>
        </p:spPr>
      </p:sp>
      <p:grpSp>
        <p:nvGrpSpPr>
          <p:cNvPr name="Group 15" id="15"/>
          <p:cNvGrpSpPr/>
          <p:nvPr/>
        </p:nvGrpSpPr>
        <p:grpSpPr>
          <a:xfrm rot="0">
            <a:off x="8643533" y="3286347"/>
            <a:ext cx="4839998" cy="830901"/>
            <a:chOff x="0" y="0"/>
            <a:chExt cx="1860640" cy="319423"/>
          </a:xfrm>
        </p:grpSpPr>
        <p:sp>
          <p:nvSpPr>
            <p:cNvPr name="Freeform 16" id="16"/>
            <p:cNvSpPr/>
            <p:nvPr/>
          </p:nvSpPr>
          <p:spPr>
            <a:xfrm flipH="false" flipV="false" rot="0">
              <a:off x="0" y="0"/>
              <a:ext cx="1860640" cy="319423"/>
            </a:xfrm>
            <a:custGeom>
              <a:avLst/>
              <a:gdLst/>
              <a:ahLst/>
              <a:cxnLst/>
              <a:rect r="r" b="b" t="t" l="l"/>
              <a:pathLst>
                <a:path h="319423" w="1860640">
                  <a:moveTo>
                    <a:pt x="930320" y="0"/>
                  </a:moveTo>
                  <a:cubicBezTo>
                    <a:pt x="416518" y="0"/>
                    <a:pt x="0" y="71505"/>
                    <a:pt x="0" y="159711"/>
                  </a:cubicBezTo>
                  <a:cubicBezTo>
                    <a:pt x="0" y="247918"/>
                    <a:pt x="416518" y="319423"/>
                    <a:pt x="930320" y="319423"/>
                  </a:cubicBezTo>
                  <a:cubicBezTo>
                    <a:pt x="1444121" y="319423"/>
                    <a:pt x="1860640" y="247918"/>
                    <a:pt x="1860640" y="159711"/>
                  </a:cubicBezTo>
                  <a:cubicBezTo>
                    <a:pt x="1860640" y="71505"/>
                    <a:pt x="1444121" y="0"/>
                    <a:pt x="930320" y="0"/>
                  </a:cubicBezTo>
                  <a:lnTo>
                    <a:pt x="930320" y="0"/>
                  </a:lnTo>
                  <a:close/>
                </a:path>
              </a:pathLst>
            </a:custGeom>
            <a:solidFill>
              <a:srgbClr val="FFCCD2"/>
            </a:solidFill>
          </p:spPr>
        </p:sp>
        <p:sp>
          <p:nvSpPr>
            <p:cNvPr name="TextBox 17" id="17"/>
            <p:cNvSpPr txBox="true"/>
            <p:nvPr/>
          </p:nvSpPr>
          <p:spPr>
            <a:xfrm>
              <a:off x="174435" y="29946"/>
              <a:ext cx="1511770" cy="259531"/>
            </a:xfrm>
            <a:prstGeom prst="rect">
              <a:avLst/>
            </a:prstGeom>
          </p:spPr>
          <p:txBody>
            <a:bodyPr anchor="ctr" rtlCol="false" tIns="22377" lIns="22377" bIns="22377" rIns="22377"/>
            <a:lstStyle/>
            <a:p>
              <a:pPr algn="ctr">
                <a:lnSpc>
                  <a:spcPts val="2167"/>
                </a:lnSpc>
              </a:pPr>
              <a:r>
                <a:rPr lang="en-US" sz="1805">
                  <a:solidFill>
                    <a:srgbClr val="000000"/>
                  </a:solidFill>
                  <a:latin typeface="DM Sans"/>
                  <a:ea typeface="DM Sans"/>
                  <a:cs typeface="DM Sans"/>
                  <a:sym typeface="DM Sans"/>
                </a:rPr>
                <a:t>cellule "Bureaux des études et projets numériques"</a:t>
              </a:r>
            </a:p>
          </p:txBody>
        </p:sp>
      </p:grpSp>
      <p:grpSp>
        <p:nvGrpSpPr>
          <p:cNvPr name="Group 18" id="18"/>
          <p:cNvGrpSpPr/>
          <p:nvPr/>
        </p:nvGrpSpPr>
        <p:grpSpPr>
          <a:xfrm rot="0">
            <a:off x="8643533" y="2982532"/>
            <a:ext cx="328535" cy="424962"/>
            <a:chOff x="0" y="0"/>
            <a:chExt cx="647572" cy="837639"/>
          </a:xfrm>
        </p:grpSpPr>
        <p:sp>
          <p:nvSpPr>
            <p:cNvPr name="Freeform 19" id="19"/>
            <p:cNvSpPr/>
            <p:nvPr/>
          </p:nvSpPr>
          <p:spPr>
            <a:xfrm flipH="false" flipV="false" rot="0">
              <a:off x="0" y="0"/>
              <a:ext cx="647572" cy="837639"/>
            </a:xfrm>
            <a:custGeom>
              <a:avLst/>
              <a:gdLst/>
              <a:ahLst/>
              <a:cxnLst/>
              <a:rect r="r" b="b" t="t" l="l"/>
              <a:pathLst>
                <a:path h="837639" w="647572">
                  <a:moveTo>
                    <a:pt x="323786" y="0"/>
                  </a:moveTo>
                  <a:cubicBezTo>
                    <a:pt x="144964" y="0"/>
                    <a:pt x="0" y="187512"/>
                    <a:pt x="0" y="418819"/>
                  </a:cubicBezTo>
                  <a:cubicBezTo>
                    <a:pt x="0" y="650127"/>
                    <a:pt x="144964" y="837639"/>
                    <a:pt x="323786" y="837639"/>
                  </a:cubicBezTo>
                  <a:cubicBezTo>
                    <a:pt x="502608" y="837639"/>
                    <a:pt x="647572" y="650127"/>
                    <a:pt x="647572" y="418819"/>
                  </a:cubicBezTo>
                  <a:cubicBezTo>
                    <a:pt x="647572" y="187512"/>
                    <a:pt x="502608" y="0"/>
                    <a:pt x="323786" y="0"/>
                  </a:cubicBezTo>
                  <a:close/>
                </a:path>
              </a:pathLst>
            </a:custGeom>
            <a:solidFill>
              <a:srgbClr val="000000">
                <a:alpha val="0"/>
              </a:srgbClr>
            </a:solidFill>
            <a:ln w="28575" cap="sq">
              <a:solidFill>
                <a:srgbClr val="FFA2AD"/>
              </a:solidFill>
              <a:prstDash val="solid"/>
              <a:miter/>
            </a:ln>
          </p:spPr>
        </p:sp>
        <p:sp>
          <p:nvSpPr>
            <p:cNvPr name="TextBox 20" id="20"/>
            <p:cNvSpPr txBox="true"/>
            <p:nvPr/>
          </p:nvSpPr>
          <p:spPr>
            <a:xfrm>
              <a:off x="60710" y="107104"/>
              <a:ext cx="526153" cy="652006"/>
            </a:xfrm>
            <a:prstGeom prst="rect">
              <a:avLst/>
            </a:prstGeom>
          </p:spPr>
          <p:txBody>
            <a:bodyPr anchor="ctr" rtlCol="false" tIns="27971" lIns="27971" bIns="27971" rIns="27971"/>
            <a:lstStyle/>
            <a:p>
              <a:pPr algn="ctr" marL="0" indent="0" lvl="0">
                <a:lnSpc>
                  <a:spcPts val="1321"/>
                </a:lnSpc>
                <a:spcBef>
                  <a:spcPct val="0"/>
                </a:spcBef>
              </a:pPr>
              <a:r>
                <a:rPr lang="en-US" b="true" sz="1321" spc="-26">
                  <a:solidFill>
                    <a:srgbClr val="FFA2AD"/>
                  </a:solidFill>
                  <a:latin typeface="DM Sans Bold"/>
                  <a:ea typeface="DM Sans Bold"/>
                  <a:cs typeface="DM Sans Bold"/>
                  <a:sym typeface="DM Sans Bold"/>
                </a:rPr>
                <a:t>1</a:t>
              </a:r>
            </a:p>
          </p:txBody>
        </p:sp>
      </p:grpSp>
      <p:grpSp>
        <p:nvGrpSpPr>
          <p:cNvPr name="Group 21" id="21"/>
          <p:cNvGrpSpPr/>
          <p:nvPr/>
        </p:nvGrpSpPr>
        <p:grpSpPr>
          <a:xfrm rot="0">
            <a:off x="7238908" y="4751454"/>
            <a:ext cx="1883363" cy="505929"/>
            <a:chOff x="0" y="0"/>
            <a:chExt cx="1579197" cy="424220"/>
          </a:xfrm>
        </p:grpSpPr>
        <p:sp>
          <p:nvSpPr>
            <p:cNvPr name="Freeform 22" id="22"/>
            <p:cNvSpPr/>
            <p:nvPr/>
          </p:nvSpPr>
          <p:spPr>
            <a:xfrm flipH="false" flipV="false" rot="0">
              <a:off x="0" y="0"/>
              <a:ext cx="1579197" cy="424220"/>
            </a:xfrm>
            <a:custGeom>
              <a:avLst/>
              <a:gdLst/>
              <a:ahLst/>
              <a:cxnLst/>
              <a:rect r="r" b="b" t="t" l="l"/>
              <a:pathLst>
                <a:path h="424220" w="1579197">
                  <a:moveTo>
                    <a:pt x="0" y="0"/>
                  </a:moveTo>
                  <a:lnTo>
                    <a:pt x="1579197" y="0"/>
                  </a:lnTo>
                  <a:lnTo>
                    <a:pt x="1579197" y="424220"/>
                  </a:lnTo>
                  <a:lnTo>
                    <a:pt x="0" y="424220"/>
                  </a:lnTo>
                  <a:close/>
                </a:path>
              </a:pathLst>
            </a:custGeom>
            <a:solidFill>
              <a:srgbClr val="D7DAFF"/>
            </a:solidFill>
          </p:spPr>
        </p:sp>
        <p:sp>
          <p:nvSpPr>
            <p:cNvPr name="TextBox 23" id="23"/>
            <p:cNvSpPr txBox="true"/>
            <p:nvPr/>
          </p:nvSpPr>
          <p:spPr>
            <a:xfrm>
              <a:off x="0" y="9525"/>
              <a:ext cx="1579197" cy="414695"/>
            </a:xfrm>
            <a:prstGeom prst="rect">
              <a:avLst/>
            </a:prstGeom>
          </p:spPr>
          <p:txBody>
            <a:bodyPr anchor="ctr" rtlCol="false" tIns="67131" lIns="67131" bIns="67131" rIns="67131"/>
            <a:lstStyle/>
            <a:p>
              <a:pPr algn="ctr">
                <a:lnSpc>
                  <a:spcPts val="2325"/>
                </a:lnSpc>
              </a:pPr>
              <a:r>
                <a:rPr lang="en-US" sz="1938">
                  <a:solidFill>
                    <a:srgbClr val="000000"/>
                  </a:solidFill>
                  <a:latin typeface="DM Sans"/>
                  <a:ea typeface="DM Sans"/>
                  <a:cs typeface="DM Sans"/>
                  <a:sym typeface="DM Sans"/>
                </a:rPr>
                <a:t>équpe web</a:t>
              </a:r>
            </a:p>
          </p:txBody>
        </p:sp>
      </p:grpSp>
      <p:grpSp>
        <p:nvGrpSpPr>
          <p:cNvPr name="Group 24" id="24"/>
          <p:cNvGrpSpPr/>
          <p:nvPr/>
        </p:nvGrpSpPr>
        <p:grpSpPr>
          <a:xfrm rot="0">
            <a:off x="9674788" y="4980694"/>
            <a:ext cx="1883363" cy="531884"/>
            <a:chOff x="0" y="0"/>
            <a:chExt cx="1579197" cy="445984"/>
          </a:xfrm>
        </p:grpSpPr>
        <p:sp>
          <p:nvSpPr>
            <p:cNvPr name="Freeform 25" id="25"/>
            <p:cNvSpPr/>
            <p:nvPr/>
          </p:nvSpPr>
          <p:spPr>
            <a:xfrm flipH="false" flipV="false" rot="0">
              <a:off x="0" y="0"/>
              <a:ext cx="1579197" cy="445984"/>
            </a:xfrm>
            <a:custGeom>
              <a:avLst/>
              <a:gdLst/>
              <a:ahLst/>
              <a:cxnLst/>
              <a:rect r="r" b="b" t="t" l="l"/>
              <a:pathLst>
                <a:path h="445984" w="1579197">
                  <a:moveTo>
                    <a:pt x="0" y="0"/>
                  </a:moveTo>
                  <a:lnTo>
                    <a:pt x="1579197" y="0"/>
                  </a:lnTo>
                  <a:lnTo>
                    <a:pt x="1579197" y="445984"/>
                  </a:lnTo>
                  <a:lnTo>
                    <a:pt x="0" y="445984"/>
                  </a:lnTo>
                  <a:close/>
                </a:path>
              </a:pathLst>
            </a:custGeom>
            <a:solidFill>
              <a:srgbClr val="D7DAFF"/>
            </a:solidFill>
          </p:spPr>
        </p:sp>
        <p:sp>
          <p:nvSpPr>
            <p:cNvPr name="TextBox 26" id="26"/>
            <p:cNvSpPr txBox="true"/>
            <p:nvPr/>
          </p:nvSpPr>
          <p:spPr>
            <a:xfrm>
              <a:off x="0" y="0"/>
              <a:ext cx="1579197" cy="445984"/>
            </a:xfrm>
            <a:prstGeom prst="rect">
              <a:avLst/>
            </a:prstGeom>
          </p:spPr>
          <p:txBody>
            <a:bodyPr anchor="ctr" rtlCol="false" tIns="67131" lIns="67131" bIns="67131" rIns="67131"/>
            <a:lstStyle/>
            <a:p>
              <a:pPr algn="ctr">
                <a:lnSpc>
                  <a:spcPts val="2590"/>
                </a:lnSpc>
              </a:pPr>
              <a:r>
                <a:rPr lang="en-US" sz="2158">
                  <a:solidFill>
                    <a:srgbClr val="000000"/>
                  </a:solidFill>
                  <a:latin typeface="DM Sans"/>
                  <a:ea typeface="DM Sans"/>
                  <a:cs typeface="DM Sans"/>
                  <a:sym typeface="DM Sans"/>
                </a:rPr>
                <a:t>developers</a:t>
              </a:r>
            </a:p>
          </p:txBody>
        </p:sp>
      </p:grpSp>
      <p:grpSp>
        <p:nvGrpSpPr>
          <p:cNvPr name="Group 27" id="27"/>
          <p:cNvGrpSpPr/>
          <p:nvPr/>
        </p:nvGrpSpPr>
        <p:grpSpPr>
          <a:xfrm rot="0">
            <a:off x="6487414" y="5114326"/>
            <a:ext cx="328535" cy="424962"/>
            <a:chOff x="0" y="0"/>
            <a:chExt cx="647572" cy="837639"/>
          </a:xfrm>
        </p:grpSpPr>
        <p:sp>
          <p:nvSpPr>
            <p:cNvPr name="Freeform 28" id="28"/>
            <p:cNvSpPr/>
            <p:nvPr/>
          </p:nvSpPr>
          <p:spPr>
            <a:xfrm flipH="false" flipV="false" rot="0">
              <a:off x="0" y="0"/>
              <a:ext cx="647572" cy="837639"/>
            </a:xfrm>
            <a:custGeom>
              <a:avLst/>
              <a:gdLst/>
              <a:ahLst/>
              <a:cxnLst/>
              <a:rect r="r" b="b" t="t" l="l"/>
              <a:pathLst>
                <a:path h="837639" w="647572">
                  <a:moveTo>
                    <a:pt x="323786" y="0"/>
                  </a:moveTo>
                  <a:cubicBezTo>
                    <a:pt x="144964" y="0"/>
                    <a:pt x="0" y="187512"/>
                    <a:pt x="0" y="418819"/>
                  </a:cubicBezTo>
                  <a:cubicBezTo>
                    <a:pt x="0" y="650127"/>
                    <a:pt x="144964" y="837639"/>
                    <a:pt x="323786" y="837639"/>
                  </a:cubicBezTo>
                  <a:cubicBezTo>
                    <a:pt x="502608" y="837639"/>
                    <a:pt x="647572" y="650127"/>
                    <a:pt x="647572" y="418819"/>
                  </a:cubicBezTo>
                  <a:cubicBezTo>
                    <a:pt x="647572" y="187512"/>
                    <a:pt x="502608" y="0"/>
                    <a:pt x="323786" y="0"/>
                  </a:cubicBezTo>
                  <a:close/>
                </a:path>
              </a:pathLst>
            </a:custGeom>
            <a:solidFill>
              <a:srgbClr val="000000">
                <a:alpha val="0"/>
              </a:srgbClr>
            </a:solidFill>
            <a:ln w="28575" cap="sq">
              <a:solidFill>
                <a:srgbClr val="8E77F8"/>
              </a:solidFill>
              <a:prstDash val="solid"/>
              <a:miter/>
            </a:ln>
          </p:spPr>
        </p:sp>
        <p:sp>
          <p:nvSpPr>
            <p:cNvPr name="TextBox 29" id="29"/>
            <p:cNvSpPr txBox="true"/>
            <p:nvPr/>
          </p:nvSpPr>
          <p:spPr>
            <a:xfrm>
              <a:off x="60710" y="107104"/>
              <a:ext cx="526153" cy="652006"/>
            </a:xfrm>
            <a:prstGeom prst="rect">
              <a:avLst/>
            </a:prstGeom>
          </p:spPr>
          <p:txBody>
            <a:bodyPr anchor="ctr" rtlCol="false" tIns="27971" lIns="27971" bIns="27971" rIns="27971"/>
            <a:lstStyle/>
            <a:p>
              <a:pPr algn="ctr" marL="0" indent="0" lvl="0">
                <a:lnSpc>
                  <a:spcPts val="1321"/>
                </a:lnSpc>
                <a:spcBef>
                  <a:spcPct val="0"/>
                </a:spcBef>
              </a:pPr>
              <a:r>
                <a:rPr lang="en-US" b="true" sz="1321" spc="-26">
                  <a:solidFill>
                    <a:srgbClr val="8E77F8"/>
                  </a:solidFill>
                  <a:latin typeface="DM Sans Bold"/>
                  <a:ea typeface="DM Sans Bold"/>
                  <a:cs typeface="DM Sans Bold"/>
                  <a:sym typeface="DM Sans Bold"/>
                </a:rPr>
                <a:t>2</a:t>
              </a:r>
            </a:p>
          </p:txBody>
        </p:sp>
      </p:grpSp>
      <p:grpSp>
        <p:nvGrpSpPr>
          <p:cNvPr name="Group 30" id="30"/>
          <p:cNvGrpSpPr/>
          <p:nvPr/>
        </p:nvGrpSpPr>
        <p:grpSpPr>
          <a:xfrm rot="0">
            <a:off x="11746507" y="4813667"/>
            <a:ext cx="1883363" cy="696045"/>
            <a:chOff x="0" y="0"/>
            <a:chExt cx="1579197" cy="583632"/>
          </a:xfrm>
        </p:grpSpPr>
        <p:sp>
          <p:nvSpPr>
            <p:cNvPr name="Freeform 31" id="31"/>
            <p:cNvSpPr/>
            <p:nvPr/>
          </p:nvSpPr>
          <p:spPr>
            <a:xfrm flipH="false" flipV="false" rot="0">
              <a:off x="0" y="0"/>
              <a:ext cx="1579197" cy="583632"/>
            </a:xfrm>
            <a:custGeom>
              <a:avLst/>
              <a:gdLst/>
              <a:ahLst/>
              <a:cxnLst/>
              <a:rect r="r" b="b" t="t" l="l"/>
              <a:pathLst>
                <a:path h="583632" w="1579197">
                  <a:moveTo>
                    <a:pt x="0" y="0"/>
                  </a:moveTo>
                  <a:lnTo>
                    <a:pt x="1579197" y="0"/>
                  </a:lnTo>
                  <a:lnTo>
                    <a:pt x="1579197" y="583632"/>
                  </a:lnTo>
                  <a:lnTo>
                    <a:pt x="0" y="583632"/>
                  </a:lnTo>
                  <a:close/>
                </a:path>
              </a:pathLst>
            </a:custGeom>
            <a:solidFill>
              <a:srgbClr val="D7DAFF"/>
            </a:solidFill>
          </p:spPr>
        </p:sp>
        <p:sp>
          <p:nvSpPr>
            <p:cNvPr name="TextBox 32" id="32"/>
            <p:cNvSpPr txBox="true"/>
            <p:nvPr/>
          </p:nvSpPr>
          <p:spPr>
            <a:xfrm>
              <a:off x="0" y="0"/>
              <a:ext cx="1579197" cy="583632"/>
            </a:xfrm>
            <a:prstGeom prst="rect">
              <a:avLst/>
            </a:prstGeom>
          </p:spPr>
          <p:txBody>
            <a:bodyPr anchor="ctr" rtlCol="false" tIns="67131" lIns="67131" bIns="67131" rIns="67131"/>
            <a:lstStyle/>
            <a:p>
              <a:pPr algn="ctr">
                <a:lnSpc>
                  <a:spcPts val="2008"/>
                </a:lnSpc>
              </a:pPr>
              <a:r>
                <a:rPr lang="en-US" sz="1673">
                  <a:solidFill>
                    <a:srgbClr val="000000"/>
                  </a:solidFill>
                  <a:latin typeface="DM Sans"/>
                  <a:ea typeface="DM Sans"/>
                  <a:cs typeface="DM Sans"/>
                  <a:sym typeface="DM Sans"/>
                </a:rPr>
                <a:t>expert en accessibilité</a:t>
              </a:r>
            </a:p>
          </p:txBody>
        </p:sp>
      </p:grpSp>
      <p:grpSp>
        <p:nvGrpSpPr>
          <p:cNvPr name="Group 33" id="33"/>
          <p:cNvGrpSpPr/>
          <p:nvPr/>
        </p:nvGrpSpPr>
        <p:grpSpPr>
          <a:xfrm rot="0">
            <a:off x="14106706" y="4963463"/>
            <a:ext cx="1883363" cy="647073"/>
            <a:chOff x="0" y="0"/>
            <a:chExt cx="1579197" cy="542570"/>
          </a:xfrm>
        </p:grpSpPr>
        <p:sp>
          <p:nvSpPr>
            <p:cNvPr name="Freeform 34" id="34"/>
            <p:cNvSpPr/>
            <p:nvPr/>
          </p:nvSpPr>
          <p:spPr>
            <a:xfrm flipH="false" flipV="false" rot="0">
              <a:off x="0" y="0"/>
              <a:ext cx="1579197" cy="542570"/>
            </a:xfrm>
            <a:custGeom>
              <a:avLst/>
              <a:gdLst/>
              <a:ahLst/>
              <a:cxnLst/>
              <a:rect r="r" b="b" t="t" l="l"/>
              <a:pathLst>
                <a:path h="542570" w="1579197">
                  <a:moveTo>
                    <a:pt x="0" y="0"/>
                  </a:moveTo>
                  <a:lnTo>
                    <a:pt x="1579197" y="0"/>
                  </a:lnTo>
                  <a:lnTo>
                    <a:pt x="1579197" y="542570"/>
                  </a:lnTo>
                  <a:lnTo>
                    <a:pt x="0" y="542570"/>
                  </a:lnTo>
                  <a:close/>
                </a:path>
              </a:pathLst>
            </a:custGeom>
            <a:solidFill>
              <a:srgbClr val="D7DAFF"/>
            </a:solidFill>
          </p:spPr>
        </p:sp>
        <p:sp>
          <p:nvSpPr>
            <p:cNvPr name="TextBox 35" id="35"/>
            <p:cNvSpPr txBox="true"/>
            <p:nvPr/>
          </p:nvSpPr>
          <p:spPr>
            <a:xfrm>
              <a:off x="0" y="0"/>
              <a:ext cx="1579197" cy="542570"/>
            </a:xfrm>
            <a:prstGeom prst="rect">
              <a:avLst/>
            </a:prstGeom>
          </p:spPr>
          <p:txBody>
            <a:bodyPr anchor="ctr" rtlCol="false" tIns="67131" lIns="67131" bIns="67131" rIns="67131"/>
            <a:lstStyle/>
            <a:p>
              <a:pPr algn="ctr">
                <a:lnSpc>
                  <a:spcPts val="1850"/>
                </a:lnSpc>
              </a:pPr>
              <a:r>
                <a:rPr lang="en-US" sz="1541">
                  <a:solidFill>
                    <a:srgbClr val="000000"/>
                  </a:solidFill>
                  <a:latin typeface="DM Sans"/>
                  <a:ea typeface="DM Sans"/>
                  <a:cs typeface="DM Sans"/>
                  <a:sym typeface="DM Sans"/>
                </a:rPr>
                <a:t>auditeurs d'accessibilité</a:t>
              </a:r>
            </a:p>
          </p:txBody>
        </p:sp>
      </p:grpSp>
      <p:grpSp>
        <p:nvGrpSpPr>
          <p:cNvPr name="Group 36" id="36"/>
          <p:cNvGrpSpPr/>
          <p:nvPr/>
        </p:nvGrpSpPr>
        <p:grpSpPr>
          <a:xfrm rot="0">
            <a:off x="6651681" y="6258005"/>
            <a:ext cx="328535" cy="424962"/>
            <a:chOff x="0" y="0"/>
            <a:chExt cx="647572" cy="837639"/>
          </a:xfrm>
        </p:grpSpPr>
        <p:sp>
          <p:nvSpPr>
            <p:cNvPr name="Freeform 37" id="37"/>
            <p:cNvSpPr/>
            <p:nvPr/>
          </p:nvSpPr>
          <p:spPr>
            <a:xfrm flipH="false" flipV="false" rot="0">
              <a:off x="0" y="0"/>
              <a:ext cx="647572" cy="837639"/>
            </a:xfrm>
            <a:custGeom>
              <a:avLst/>
              <a:gdLst/>
              <a:ahLst/>
              <a:cxnLst/>
              <a:rect r="r" b="b" t="t" l="l"/>
              <a:pathLst>
                <a:path h="837639" w="647572">
                  <a:moveTo>
                    <a:pt x="323786" y="0"/>
                  </a:moveTo>
                  <a:cubicBezTo>
                    <a:pt x="144964" y="0"/>
                    <a:pt x="0" y="187512"/>
                    <a:pt x="0" y="418819"/>
                  </a:cubicBezTo>
                  <a:cubicBezTo>
                    <a:pt x="0" y="650127"/>
                    <a:pt x="144964" y="837639"/>
                    <a:pt x="323786" y="837639"/>
                  </a:cubicBezTo>
                  <a:cubicBezTo>
                    <a:pt x="502608" y="837639"/>
                    <a:pt x="647572" y="650127"/>
                    <a:pt x="647572" y="418819"/>
                  </a:cubicBezTo>
                  <a:cubicBezTo>
                    <a:pt x="647572" y="187512"/>
                    <a:pt x="502608" y="0"/>
                    <a:pt x="323786" y="0"/>
                  </a:cubicBezTo>
                  <a:close/>
                </a:path>
              </a:pathLst>
            </a:custGeom>
            <a:solidFill>
              <a:srgbClr val="000000">
                <a:alpha val="0"/>
              </a:srgbClr>
            </a:solidFill>
            <a:ln w="28575" cap="sq">
              <a:solidFill>
                <a:srgbClr val="35A1F4"/>
              </a:solidFill>
              <a:prstDash val="solid"/>
              <a:miter/>
            </a:ln>
          </p:spPr>
        </p:sp>
        <p:sp>
          <p:nvSpPr>
            <p:cNvPr name="TextBox 38" id="38"/>
            <p:cNvSpPr txBox="true"/>
            <p:nvPr/>
          </p:nvSpPr>
          <p:spPr>
            <a:xfrm>
              <a:off x="60710" y="107104"/>
              <a:ext cx="526153" cy="652006"/>
            </a:xfrm>
            <a:prstGeom prst="rect">
              <a:avLst/>
            </a:prstGeom>
          </p:spPr>
          <p:txBody>
            <a:bodyPr anchor="ctr" rtlCol="false" tIns="27971" lIns="27971" bIns="27971" rIns="27971"/>
            <a:lstStyle/>
            <a:p>
              <a:pPr algn="ctr" marL="0" indent="0" lvl="0">
                <a:lnSpc>
                  <a:spcPts val="1321"/>
                </a:lnSpc>
                <a:spcBef>
                  <a:spcPct val="0"/>
                </a:spcBef>
              </a:pPr>
              <a:r>
                <a:rPr lang="en-US" b="true" sz="1321" spc="-26">
                  <a:solidFill>
                    <a:srgbClr val="35A1F4"/>
                  </a:solidFill>
                  <a:latin typeface="DM Sans Bold"/>
                  <a:ea typeface="DM Sans Bold"/>
                  <a:cs typeface="DM Sans Bold"/>
                  <a:sym typeface="DM Sans Bold"/>
                </a:rPr>
                <a:t>3</a:t>
              </a:r>
            </a:p>
          </p:txBody>
        </p:sp>
      </p:grpSp>
      <p:grpSp>
        <p:nvGrpSpPr>
          <p:cNvPr name="Group 39" id="39"/>
          <p:cNvGrpSpPr/>
          <p:nvPr/>
        </p:nvGrpSpPr>
        <p:grpSpPr>
          <a:xfrm rot="0">
            <a:off x="7074641" y="7618156"/>
            <a:ext cx="328535" cy="424962"/>
            <a:chOff x="0" y="0"/>
            <a:chExt cx="647572" cy="837639"/>
          </a:xfrm>
        </p:grpSpPr>
        <p:sp>
          <p:nvSpPr>
            <p:cNvPr name="Freeform 40" id="40"/>
            <p:cNvSpPr/>
            <p:nvPr/>
          </p:nvSpPr>
          <p:spPr>
            <a:xfrm flipH="false" flipV="false" rot="0">
              <a:off x="0" y="0"/>
              <a:ext cx="647572" cy="837639"/>
            </a:xfrm>
            <a:custGeom>
              <a:avLst/>
              <a:gdLst/>
              <a:ahLst/>
              <a:cxnLst/>
              <a:rect r="r" b="b" t="t" l="l"/>
              <a:pathLst>
                <a:path h="837639" w="647572">
                  <a:moveTo>
                    <a:pt x="323786" y="0"/>
                  </a:moveTo>
                  <a:cubicBezTo>
                    <a:pt x="144964" y="0"/>
                    <a:pt x="0" y="187512"/>
                    <a:pt x="0" y="418819"/>
                  </a:cubicBezTo>
                  <a:cubicBezTo>
                    <a:pt x="0" y="650127"/>
                    <a:pt x="144964" y="837639"/>
                    <a:pt x="323786" y="837639"/>
                  </a:cubicBezTo>
                  <a:cubicBezTo>
                    <a:pt x="502608" y="837639"/>
                    <a:pt x="647572" y="650127"/>
                    <a:pt x="647572" y="418819"/>
                  </a:cubicBezTo>
                  <a:cubicBezTo>
                    <a:pt x="647572" y="187512"/>
                    <a:pt x="502608" y="0"/>
                    <a:pt x="323786" y="0"/>
                  </a:cubicBezTo>
                  <a:close/>
                </a:path>
              </a:pathLst>
            </a:custGeom>
            <a:solidFill>
              <a:srgbClr val="000000">
                <a:alpha val="0"/>
              </a:srgbClr>
            </a:solidFill>
            <a:ln w="28575" cap="sq">
              <a:solidFill>
                <a:srgbClr val="3AB85C"/>
              </a:solidFill>
              <a:prstDash val="solid"/>
              <a:miter/>
            </a:ln>
          </p:spPr>
        </p:sp>
        <p:sp>
          <p:nvSpPr>
            <p:cNvPr name="TextBox 41" id="41"/>
            <p:cNvSpPr txBox="true"/>
            <p:nvPr/>
          </p:nvSpPr>
          <p:spPr>
            <a:xfrm>
              <a:off x="60710" y="107104"/>
              <a:ext cx="526153" cy="652006"/>
            </a:xfrm>
            <a:prstGeom prst="rect">
              <a:avLst/>
            </a:prstGeom>
          </p:spPr>
          <p:txBody>
            <a:bodyPr anchor="ctr" rtlCol="false" tIns="27971" lIns="27971" bIns="27971" rIns="27971"/>
            <a:lstStyle/>
            <a:p>
              <a:pPr algn="ctr" marL="0" indent="0" lvl="0">
                <a:lnSpc>
                  <a:spcPts val="1321"/>
                </a:lnSpc>
                <a:spcBef>
                  <a:spcPct val="0"/>
                </a:spcBef>
              </a:pPr>
              <a:r>
                <a:rPr lang="en-US" b="true" sz="1321" spc="-26">
                  <a:solidFill>
                    <a:srgbClr val="3AB85C"/>
                  </a:solidFill>
                  <a:latin typeface="DM Sans Bold"/>
                  <a:ea typeface="DM Sans Bold"/>
                  <a:cs typeface="DM Sans Bold"/>
                  <a:sym typeface="DM Sans Bold"/>
                </a:rPr>
                <a:t>4</a:t>
              </a:r>
            </a:p>
          </p:txBody>
        </p:sp>
      </p:grpSp>
      <p:grpSp>
        <p:nvGrpSpPr>
          <p:cNvPr name="Group 42" id="42"/>
          <p:cNvGrpSpPr/>
          <p:nvPr/>
        </p:nvGrpSpPr>
        <p:grpSpPr>
          <a:xfrm rot="0">
            <a:off x="9794684" y="7051350"/>
            <a:ext cx="3326201" cy="779287"/>
            <a:chOff x="0" y="0"/>
            <a:chExt cx="2566098" cy="601204"/>
          </a:xfrm>
        </p:grpSpPr>
        <p:sp>
          <p:nvSpPr>
            <p:cNvPr name="Freeform 43" id="43"/>
            <p:cNvSpPr/>
            <p:nvPr/>
          </p:nvSpPr>
          <p:spPr>
            <a:xfrm flipH="false" flipV="false" rot="0">
              <a:off x="0" y="0"/>
              <a:ext cx="2566098" cy="601204"/>
            </a:xfrm>
            <a:custGeom>
              <a:avLst/>
              <a:gdLst/>
              <a:ahLst/>
              <a:cxnLst/>
              <a:rect r="r" b="b" t="t" l="l"/>
              <a:pathLst>
                <a:path h="601204" w="2566098">
                  <a:moveTo>
                    <a:pt x="128016" y="0"/>
                  </a:moveTo>
                  <a:lnTo>
                    <a:pt x="2438083" y="0"/>
                  </a:lnTo>
                  <a:cubicBezTo>
                    <a:pt x="2472035" y="0"/>
                    <a:pt x="2504596" y="13487"/>
                    <a:pt x="2528604" y="37495"/>
                  </a:cubicBezTo>
                  <a:cubicBezTo>
                    <a:pt x="2552611" y="61502"/>
                    <a:pt x="2566098" y="94064"/>
                    <a:pt x="2566098" y="128016"/>
                  </a:cubicBezTo>
                  <a:lnTo>
                    <a:pt x="2566098" y="473189"/>
                  </a:lnTo>
                  <a:cubicBezTo>
                    <a:pt x="2566098" y="543890"/>
                    <a:pt x="2508784" y="601204"/>
                    <a:pt x="2438083" y="601204"/>
                  </a:cubicBezTo>
                  <a:lnTo>
                    <a:pt x="128016" y="601204"/>
                  </a:lnTo>
                  <a:cubicBezTo>
                    <a:pt x="57315" y="601204"/>
                    <a:pt x="0" y="543890"/>
                    <a:pt x="0" y="473189"/>
                  </a:cubicBezTo>
                  <a:lnTo>
                    <a:pt x="0" y="128016"/>
                  </a:lnTo>
                  <a:cubicBezTo>
                    <a:pt x="0" y="57315"/>
                    <a:pt x="57315" y="0"/>
                    <a:pt x="128016" y="0"/>
                  </a:cubicBezTo>
                  <a:close/>
                </a:path>
              </a:pathLst>
            </a:custGeom>
            <a:solidFill>
              <a:srgbClr val="BFE4FF"/>
            </a:solidFill>
            <a:ln w="95250" cap="rnd">
              <a:solidFill>
                <a:srgbClr val="BFE4FF"/>
              </a:solidFill>
              <a:prstDash val="solid"/>
              <a:round/>
            </a:ln>
          </p:spPr>
        </p:sp>
        <p:sp>
          <p:nvSpPr>
            <p:cNvPr name="TextBox 44" id="44"/>
            <p:cNvSpPr txBox="true"/>
            <p:nvPr/>
          </p:nvSpPr>
          <p:spPr>
            <a:xfrm>
              <a:off x="0" y="0"/>
              <a:ext cx="2566098" cy="601204"/>
            </a:xfrm>
            <a:prstGeom prst="rect">
              <a:avLst/>
            </a:prstGeom>
          </p:spPr>
          <p:txBody>
            <a:bodyPr anchor="ctr" rtlCol="false" tIns="33565" lIns="33565" bIns="33565" rIns="33565"/>
            <a:lstStyle/>
            <a:p>
              <a:pPr algn="ctr">
                <a:lnSpc>
                  <a:spcPts val="3435"/>
                </a:lnSpc>
              </a:pPr>
              <a:r>
                <a:rPr lang="en-US" sz="2863">
                  <a:solidFill>
                    <a:srgbClr val="000000"/>
                  </a:solidFill>
                  <a:latin typeface="DM Sans"/>
                  <a:ea typeface="DM Sans"/>
                  <a:cs typeface="DM Sans"/>
                  <a:sym typeface="DM Sans"/>
                </a:rPr>
                <a:t>collaboration</a:t>
              </a:r>
            </a:p>
          </p:txBody>
        </p:sp>
      </p:grpSp>
      <p:sp>
        <p:nvSpPr>
          <p:cNvPr name="AutoShape 45" id="45"/>
          <p:cNvSpPr/>
          <p:nvPr/>
        </p:nvSpPr>
        <p:spPr>
          <a:xfrm flipV="true">
            <a:off x="10803982" y="2276507"/>
            <a:ext cx="0" cy="1009840"/>
          </a:xfrm>
          <a:prstGeom prst="line">
            <a:avLst/>
          </a:prstGeom>
          <a:ln cap="rnd" w="76200">
            <a:solidFill>
              <a:srgbClr val="000000"/>
            </a:solidFill>
            <a:prstDash val="solid"/>
            <a:headEnd type="triangle" len="med" w="lg"/>
            <a:tailEnd type="none" len="sm" w="sm"/>
          </a:ln>
        </p:spPr>
      </p:sp>
      <p:grpSp>
        <p:nvGrpSpPr>
          <p:cNvPr name="Group 46" id="46"/>
          <p:cNvGrpSpPr/>
          <p:nvPr/>
        </p:nvGrpSpPr>
        <p:grpSpPr>
          <a:xfrm rot="0">
            <a:off x="8934940" y="1597968"/>
            <a:ext cx="3753249" cy="974989"/>
            <a:chOff x="0" y="0"/>
            <a:chExt cx="865376" cy="224800"/>
          </a:xfrm>
        </p:grpSpPr>
        <p:sp>
          <p:nvSpPr>
            <p:cNvPr name="Freeform 47" id="47"/>
            <p:cNvSpPr/>
            <p:nvPr/>
          </p:nvSpPr>
          <p:spPr>
            <a:xfrm flipH="false" flipV="false" rot="0">
              <a:off x="0" y="0"/>
              <a:ext cx="865376" cy="224800"/>
            </a:xfrm>
            <a:custGeom>
              <a:avLst/>
              <a:gdLst/>
              <a:ahLst/>
              <a:cxnLst/>
              <a:rect r="r" b="b" t="t" l="l"/>
              <a:pathLst>
                <a:path h="224800" w="865376">
                  <a:moveTo>
                    <a:pt x="112400" y="0"/>
                  </a:moveTo>
                  <a:lnTo>
                    <a:pt x="752976" y="0"/>
                  </a:lnTo>
                  <a:cubicBezTo>
                    <a:pt x="782786" y="0"/>
                    <a:pt x="811376" y="11842"/>
                    <a:pt x="832455" y="32921"/>
                  </a:cubicBezTo>
                  <a:cubicBezTo>
                    <a:pt x="853534" y="54000"/>
                    <a:pt x="865376" y="82590"/>
                    <a:pt x="865376" y="112400"/>
                  </a:cubicBezTo>
                  <a:lnTo>
                    <a:pt x="865376" y="112400"/>
                  </a:lnTo>
                  <a:cubicBezTo>
                    <a:pt x="865376" y="174477"/>
                    <a:pt x="815053" y="224800"/>
                    <a:pt x="752976" y="224800"/>
                  </a:cubicBezTo>
                  <a:lnTo>
                    <a:pt x="112400" y="224800"/>
                  </a:lnTo>
                  <a:cubicBezTo>
                    <a:pt x="82590" y="224800"/>
                    <a:pt x="54000" y="212958"/>
                    <a:pt x="32921" y="191879"/>
                  </a:cubicBezTo>
                  <a:cubicBezTo>
                    <a:pt x="11842" y="170800"/>
                    <a:pt x="0" y="142211"/>
                    <a:pt x="0" y="112400"/>
                  </a:cubicBezTo>
                  <a:lnTo>
                    <a:pt x="0" y="112400"/>
                  </a:lnTo>
                  <a:cubicBezTo>
                    <a:pt x="0" y="82590"/>
                    <a:pt x="11842" y="54000"/>
                    <a:pt x="32921" y="32921"/>
                  </a:cubicBezTo>
                  <a:cubicBezTo>
                    <a:pt x="54000" y="11842"/>
                    <a:pt x="82590" y="0"/>
                    <a:pt x="112400" y="0"/>
                  </a:cubicBezTo>
                  <a:close/>
                </a:path>
              </a:pathLst>
            </a:custGeom>
            <a:solidFill>
              <a:srgbClr val="8E77F8"/>
            </a:solidFill>
          </p:spPr>
        </p:sp>
        <p:sp>
          <p:nvSpPr>
            <p:cNvPr name="TextBox 48" id="48"/>
            <p:cNvSpPr txBox="true"/>
            <p:nvPr/>
          </p:nvSpPr>
          <p:spPr>
            <a:xfrm>
              <a:off x="0" y="-76200"/>
              <a:ext cx="865376" cy="301000"/>
            </a:xfrm>
            <a:prstGeom prst="rect">
              <a:avLst/>
            </a:prstGeom>
          </p:spPr>
          <p:txBody>
            <a:bodyPr anchor="ctr" rtlCol="false" tIns="22377" lIns="22377" bIns="22377" rIns="22377"/>
            <a:lstStyle/>
            <a:p>
              <a:pPr algn="ctr">
                <a:lnSpc>
                  <a:spcPts val="4933"/>
                </a:lnSpc>
              </a:pPr>
              <a:r>
                <a:rPr lang="en-US" b="true" sz="3523">
                  <a:solidFill>
                    <a:srgbClr val="FFFFFF"/>
                  </a:solidFill>
                  <a:latin typeface="DM Sans Bold"/>
                  <a:ea typeface="DM Sans Bold"/>
                  <a:cs typeface="DM Sans Bold"/>
                  <a:sym typeface="DM Sans Bold"/>
                </a:rPr>
                <a:t>premier ministre</a:t>
              </a:r>
            </a:p>
          </p:txBody>
        </p:sp>
      </p:grpSp>
      <p:sp>
        <p:nvSpPr>
          <p:cNvPr name="AutoShape 49" id="49"/>
          <p:cNvSpPr/>
          <p:nvPr/>
        </p:nvSpPr>
        <p:spPr>
          <a:xfrm>
            <a:off x="6344101" y="6837038"/>
            <a:ext cx="9867796" cy="0"/>
          </a:xfrm>
          <a:prstGeom prst="line">
            <a:avLst/>
          </a:prstGeom>
          <a:ln cap="flat" w="104775">
            <a:solidFill>
              <a:srgbClr val="000000"/>
            </a:solidFill>
            <a:prstDash val="solid"/>
            <a:headEnd type="arrow" len="sm" w="med"/>
            <a:tailEnd type="arrow" len="sm" w="med"/>
          </a:ln>
        </p:spPr>
      </p:sp>
      <p:grpSp>
        <p:nvGrpSpPr>
          <p:cNvPr name="Group 50" id="50"/>
          <p:cNvGrpSpPr/>
          <p:nvPr/>
        </p:nvGrpSpPr>
        <p:grpSpPr>
          <a:xfrm rot="0">
            <a:off x="9674788" y="8508847"/>
            <a:ext cx="3565994" cy="1055978"/>
            <a:chOff x="0" y="0"/>
            <a:chExt cx="2751094" cy="814666"/>
          </a:xfrm>
        </p:grpSpPr>
        <p:sp>
          <p:nvSpPr>
            <p:cNvPr name="Freeform 51" id="51"/>
            <p:cNvSpPr/>
            <p:nvPr/>
          </p:nvSpPr>
          <p:spPr>
            <a:xfrm flipH="false" flipV="false" rot="0">
              <a:off x="0" y="0"/>
              <a:ext cx="2751094" cy="814666"/>
            </a:xfrm>
            <a:custGeom>
              <a:avLst/>
              <a:gdLst/>
              <a:ahLst/>
              <a:cxnLst/>
              <a:rect r="r" b="b" t="t" l="l"/>
              <a:pathLst>
                <a:path h="814666" w="2751094">
                  <a:moveTo>
                    <a:pt x="119407" y="0"/>
                  </a:moveTo>
                  <a:lnTo>
                    <a:pt x="2631686" y="0"/>
                  </a:lnTo>
                  <a:cubicBezTo>
                    <a:pt x="2697633" y="0"/>
                    <a:pt x="2751094" y="53460"/>
                    <a:pt x="2751094" y="119407"/>
                  </a:cubicBezTo>
                  <a:lnTo>
                    <a:pt x="2751094" y="695259"/>
                  </a:lnTo>
                  <a:cubicBezTo>
                    <a:pt x="2751094" y="726928"/>
                    <a:pt x="2738513" y="757299"/>
                    <a:pt x="2716120" y="779692"/>
                  </a:cubicBezTo>
                  <a:cubicBezTo>
                    <a:pt x="2693727" y="802086"/>
                    <a:pt x="2663355" y="814666"/>
                    <a:pt x="2631686" y="814666"/>
                  </a:cubicBezTo>
                  <a:lnTo>
                    <a:pt x="119407" y="814666"/>
                  </a:lnTo>
                  <a:cubicBezTo>
                    <a:pt x="87738" y="814666"/>
                    <a:pt x="57367" y="802086"/>
                    <a:pt x="34974" y="779692"/>
                  </a:cubicBezTo>
                  <a:cubicBezTo>
                    <a:pt x="12580" y="757299"/>
                    <a:pt x="0" y="726928"/>
                    <a:pt x="0" y="695259"/>
                  </a:cubicBezTo>
                  <a:lnTo>
                    <a:pt x="0" y="119407"/>
                  </a:lnTo>
                  <a:cubicBezTo>
                    <a:pt x="0" y="87738"/>
                    <a:pt x="12580" y="57367"/>
                    <a:pt x="34974" y="34974"/>
                  </a:cubicBezTo>
                  <a:cubicBezTo>
                    <a:pt x="57367" y="12580"/>
                    <a:pt x="87738" y="0"/>
                    <a:pt x="119407" y="0"/>
                  </a:cubicBezTo>
                  <a:close/>
                </a:path>
              </a:pathLst>
            </a:custGeom>
            <a:solidFill>
              <a:srgbClr val="BFE4FF"/>
            </a:solidFill>
            <a:ln w="95250" cap="rnd">
              <a:solidFill>
                <a:srgbClr val="BFE4FF"/>
              </a:solidFill>
              <a:prstDash val="solid"/>
              <a:round/>
            </a:ln>
          </p:spPr>
        </p:sp>
        <p:sp>
          <p:nvSpPr>
            <p:cNvPr name="TextBox 52" id="52"/>
            <p:cNvSpPr txBox="true"/>
            <p:nvPr/>
          </p:nvSpPr>
          <p:spPr>
            <a:xfrm>
              <a:off x="0" y="0"/>
              <a:ext cx="2751094" cy="814666"/>
            </a:xfrm>
            <a:prstGeom prst="rect">
              <a:avLst/>
            </a:prstGeom>
          </p:spPr>
          <p:txBody>
            <a:bodyPr anchor="ctr" rtlCol="false" tIns="33565" lIns="33565" bIns="33565" rIns="33565"/>
            <a:lstStyle/>
            <a:p>
              <a:pPr algn="ctr">
                <a:lnSpc>
                  <a:spcPts val="2854"/>
                </a:lnSpc>
              </a:pPr>
              <a:r>
                <a:rPr lang="en-US" sz="2378">
                  <a:solidFill>
                    <a:srgbClr val="000000"/>
                  </a:solidFill>
                  <a:latin typeface="DM Sans"/>
                  <a:ea typeface="DM Sans"/>
                  <a:cs typeface="DM Sans"/>
                  <a:sym typeface="DM Sans"/>
                </a:rPr>
                <a:t>flux d'information et directives</a:t>
              </a:r>
            </a:p>
          </p:txBody>
        </p:sp>
      </p:grpSp>
      <p:sp>
        <p:nvSpPr>
          <p:cNvPr name="TextBox 53" id="53"/>
          <p:cNvSpPr txBox="true"/>
          <p:nvPr/>
        </p:nvSpPr>
        <p:spPr>
          <a:xfrm rot="0">
            <a:off x="390525" y="2376992"/>
            <a:ext cx="5229676" cy="7402195"/>
          </a:xfrm>
          <a:prstGeom prst="rect">
            <a:avLst/>
          </a:prstGeom>
        </p:spPr>
        <p:txBody>
          <a:bodyPr anchor="t" rtlCol="false" tIns="0" lIns="0" bIns="0" rIns="0">
            <a:spAutoFit/>
          </a:bodyPr>
          <a:lstStyle/>
          <a:p>
            <a:pPr algn="just" marL="0" indent="0" lvl="0">
              <a:lnSpc>
                <a:spcPts val="3079"/>
              </a:lnSpc>
              <a:spcBef>
                <a:spcPct val="0"/>
              </a:spcBef>
            </a:pPr>
            <a:r>
              <a:rPr lang="en-US" sz="2199" strike="noStrike" u="none">
                <a:solidFill>
                  <a:srgbClr val="000000"/>
                </a:solidFill>
                <a:latin typeface="Open Sans"/>
                <a:ea typeface="Open Sans"/>
                <a:cs typeface="Open Sans"/>
                <a:sym typeface="Open Sans"/>
              </a:rPr>
              <a:t>L'application de la méthode CIGREF permet d'évaluer clairement les interactions entre les entités et d'identifier les niveaux d'agilité mis en place.</a:t>
            </a:r>
          </a:p>
          <a:p>
            <a:pPr algn="just" marL="0" indent="0" lvl="0">
              <a:lnSpc>
                <a:spcPts val="3079"/>
              </a:lnSpc>
              <a:spcBef>
                <a:spcPct val="0"/>
              </a:spcBef>
            </a:pPr>
          </a:p>
          <a:p>
            <a:pPr algn="just" marL="0" indent="0" lvl="0">
              <a:lnSpc>
                <a:spcPts val="3079"/>
              </a:lnSpc>
              <a:spcBef>
                <a:spcPct val="0"/>
              </a:spcBef>
            </a:pPr>
            <a:r>
              <a:rPr lang="en-US" sz="2199" strike="noStrike" u="none">
                <a:solidFill>
                  <a:srgbClr val="000000"/>
                </a:solidFill>
                <a:latin typeface="Open Sans"/>
                <a:ea typeface="Open Sans"/>
                <a:cs typeface="Open Sans"/>
                <a:sym typeface="Open Sans"/>
              </a:rPr>
              <a:t>Bien que l'organisation soit hiérarchique, une certaine agilité est observée dans l'adaptation aux exigences légales et dans la coordination des équipes.</a:t>
            </a:r>
          </a:p>
          <a:p>
            <a:pPr algn="just" marL="0" indent="0" lvl="0">
              <a:lnSpc>
                <a:spcPts val="3079"/>
              </a:lnSpc>
              <a:spcBef>
                <a:spcPct val="0"/>
              </a:spcBef>
            </a:pPr>
          </a:p>
          <a:p>
            <a:pPr algn="just" marL="0" indent="0" lvl="0">
              <a:lnSpc>
                <a:spcPts val="3079"/>
              </a:lnSpc>
              <a:spcBef>
                <a:spcPct val="0"/>
              </a:spcBef>
            </a:pPr>
            <a:r>
              <a:rPr lang="en-US" sz="2199" strike="noStrike" u="none">
                <a:solidFill>
                  <a:srgbClr val="000000"/>
                </a:solidFill>
                <a:latin typeface="Open Sans"/>
                <a:ea typeface="Open Sans"/>
                <a:cs typeface="Open Sans"/>
                <a:sym typeface="Open Sans"/>
              </a:rPr>
              <a:t>Opportunités d'amélioration :</a:t>
            </a:r>
          </a:p>
          <a:p>
            <a:pPr algn="just" marL="0" indent="0" lvl="0">
              <a:lnSpc>
                <a:spcPts val="3079"/>
              </a:lnSpc>
              <a:spcBef>
                <a:spcPct val="0"/>
              </a:spcBef>
            </a:pPr>
            <a:r>
              <a:rPr lang="en-US" sz="2199" strike="noStrike" u="none">
                <a:solidFill>
                  <a:srgbClr val="000000"/>
                </a:solidFill>
                <a:latin typeface="Open Sans"/>
                <a:ea typeface="Open Sans"/>
                <a:cs typeface="Open Sans"/>
                <a:sym typeface="Open Sans"/>
              </a:rPr>
              <a:t> L’adoption de méthodologies de gestion de projet agile plus formalisées, comme </a:t>
            </a:r>
            <a:r>
              <a:rPr lang="en-US" b="true" sz="2199" strike="noStrike" u="none">
                <a:solidFill>
                  <a:srgbClr val="000000"/>
                </a:solidFill>
                <a:latin typeface="Open Sans Bold"/>
                <a:ea typeface="Open Sans Bold"/>
                <a:cs typeface="Open Sans Bold"/>
                <a:sym typeface="Open Sans Bold"/>
              </a:rPr>
              <a:t>Scrum ou Kanban</a:t>
            </a:r>
            <a:r>
              <a:rPr lang="en-US" sz="2199" strike="noStrike" u="none">
                <a:solidFill>
                  <a:srgbClr val="000000"/>
                </a:solidFill>
                <a:latin typeface="Open Sans"/>
                <a:ea typeface="Open Sans"/>
                <a:cs typeface="Open Sans"/>
                <a:sym typeface="Open Sans"/>
              </a:rPr>
              <a:t>, pourrait renforcer encore davantage la flexibilité et la rapidité dans l'exécution des projets.</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FFAF6"/>
        </a:solidFill>
      </p:bgPr>
    </p:bg>
    <p:spTree>
      <p:nvGrpSpPr>
        <p:cNvPr id="1" name=""/>
        <p:cNvGrpSpPr/>
        <p:nvPr/>
      </p:nvGrpSpPr>
      <p:grpSpPr>
        <a:xfrm>
          <a:off x="0" y="0"/>
          <a:ext cx="0" cy="0"/>
          <a:chOff x="0" y="0"/>
          <a:chExt cx="0" cy="0"/>
        </a:xfrm>
      </p:grpSpPr>
      <p:sp>
        <p:nvSpPr>
          <p:cNvPr name="AutoShape 2" id="2"/>
          <p:cNvSpPr/>
          <p:nvPr/>
        </p:nvSpPr>
        <p:spPr>
          <a:xfrm>
            <a:off x="1028700" y="1028700"/>
            <a:ext cx="14513590" cy="0"/>
          </a:xfrm>
          <a:prstGeom prst="line">
            <a:avLst/>
          </a:prstGeom>
          <a:ln cap="flat" w="38100">
            <a:solidFill>
              <a:srgbClr val="000000"/>
            </a:solidFill>
            <a:prstDash val="solid"/>
            <a:headEnd type="none" len="sm" w="sm"/>
            <a:tailEnd type="none" len="sm" w="sm"/>
          </a:ln>
        </p:spPr>
      </p:sp>
      <p:grpSp>
        <p:nvGrpSpPr>
          <p:cNvPr name="Group 3" id="3"/>
          <p:cNvGrpSpPr/>
          <p:nvPr/>
        </p:nvGrpSpPr>
        <p:grpSpPr>
          <a:xfrm rot="0">
            <a:off x="4866886" y="1544507"/>
            <a:ext cx="264674" cy="264674"/>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EB868"/>
            </a:solidFill>
          </p:spPr>
        </p:sp>
        <p:sp>
          <p:nvSpPr>
            <p:cNvPr name="TextBox 5" id="5"/>
            <p:cNvSpPr txBox="true"/>
            <p:nvPr/>
          </p:nvSpPr>
          <p:spPr>
            <a:xfrm>
              <a:off x="76200" y="19050"/>
              <a:ext cx="660400" cy="717550"/>
            </a:xfrm>
            <a:prstGeom prst="rect">
              <a:avLst/>
            </a:prstGeom>
          </p:spPr>
          <p:txBody>
            <a:bodyPr anchor="ctr" rtlCol="false" tIns="50800" lIns="50800" bIns="50800" rIns="50800"/>
            <a:lstStyle/>
            <a:p>
              <a:pPr algn="ctr">
                <a:lnSpc>
                  <a:spcPts val="3499"/>
                </a:lnSpc>
              </a:pPr>
            </a:p>
          </p:txBody>
        </p:sp>
      </p:grpSp>
      <p:sp>
        <p:nvSpPr>
          <p:cNvPr name="Freeform 6" id="6"/>
          <p:cNvSpPr/>
          <p:nvPr/>
        </p:nvSpPr>
        <p:spPr>
          <a:xfrm flipH="false" flipV="false" rot="-8711299">
            <a:off x="15627881" y="1860879"/>
            <a:ext cx="6516949" cy="6932925"/>
          </a:xfrm>
          <a:custGeom>
            <a:avLst/>
            <a:gdLst/>
            <a:ahLst/>
            <a:cxnLst/>
            <a:rect r="r" b="b" t="t" l="l"/>
            <a:pathLst>
              <a:path h="6932925" w="6516949">
                <a:moveTo>
                  <a:pt x="0" y="0"/>
                </a:moveTo>
                <a:lnTo>
                  <a:pt x="6516950" y="0"/>
                </a:lnTo>
                <a:lnTo>
                  <a:pt x="6516950" y="6932925"/>
                </a:lnTo>
                <a:lnTo>
                  <a:pt x="0" y="693292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7044578" y="7556147"/>
            <a:ext cx="5192177" cy="4114800"/>
          </a:xfrm>
          <a:custGeom>
            <a:avLst/>
            <a:gdLst/>
            <a:ahLst/>
            <a:cxnLst/>
            <a:rect r="r" b="b" t="t" l="l"/>
            <a:pathLst>
              <a:path h="4114800" w="5192177">
                <a:moveTo>
                  <a:pt x="0" y="0"/>
                </a:moveTo>
                <a:lnTo>
                  <a:pt x="5192177" y="0"/>
                </a:lnTo>
                <a:lnTo>
                  <a:pt x="5192177"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12541432" y="5849354"/>
            <a:ext cx="4503146" cy="4437646"/>
          </a:xfrm>
          <a:custGeom>
            <a:avLst/>
            <a:gdLst/>
            <a:ahLst/>
            <a:cxnLst/>
            <a:rect r="r" b="b" t="t" l="l"/>
            <a:pathLst>
              <a:path h="4437646" w="4503146">
                <a:moveTo>
                  <a:pt x="0" y="0"/>
                </a:moveTo>
                <a:lnTo>
                  <a:pt x="4503146" y="0"/>
                </a:lnTo>
                <a:lnTo>
                  <a:pt x="4503146" y="4437646"/>
                </a:lnTo>
                <a:lnTo>
                  <a:pt x="0" y="443764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0" y="7527937"/>
            <a:ext cx="7315200" cy="2759063"/>
          </a:xfrm>
          <a:custGeom>
            <a:avLst/>
            <a:gdLst/>
            <a:ahLst/>
            <a:cxnLst/>
            <a:rect r="r" b="b" t="t" l="l"/>
            <a:pathLst>
              <a:path h="2759063" w="7315200">
                <a:moveTo>
                  <a:pt x="0" y="0"/>
                </a:moveTo>
                <a:lnTo>
                  <a:pt x="7315200" y="0"/>
                </a:lnTo>
                <a:lnTo>
                  <a:pt x="7315200" y="2759063"/>
                </a:lnTo>
                <a:lnTo>
                  <a:pt x="0" y="275906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0" id="10"/>
          <p:cNvSpPr txBox="true"/>
          <p:nvPr/>
        </p:nvSpPr>
        <p:spPr>
          <a:xfrm rot="0">
            <a:off x="15801156" y="852170"/>
            <a:ext cx="2486844" cy="314959"/>
          </a:xfrm>
          <a:prstGeom prst="rect">
            <a:avLst/>
          </a:prstGeom>
        </p:spPr>
        <p:txBody>
          <a:bodyPr anchor="t" rtlCol="false" tIns="0" lIns="0" bIns="0" rIns="0">
            <a:spAutoFit/>
          </a:bodyPr>
          <a:lstStyle/>
          <a:p>
            <a:pPr algn="l">
              <a:lnSpc>
                <a:spcPts val="2590"/>
              </a:lnSpc>
            </a:pPr>
            <a:r>
              <a:rPr lang="en-US" sz="1850" b="true">
                <a:solidFill>
                  <a:srgbClr val="000000"/>
                </a:solidFill>
                <a:latin typeface="TS Qamus Bold"/>
                <a:ea typeface="TS Qamus Bold"/>
                <a:cs typeface="TS Qamus Bold"/>
                <a:sym typeface="TS Qamus Bold"/>
              </a:rPr>
              <a:t>2024</a:t>
            </a:r>
          </a:p>
        </p:txBody>
      </p:sp>
      <p:sp>
        <p:nvSpPr>
          <p:cNvPr name="TextBox 11" id="11"/>
          <p:cNvSpPr txBox="true"/>
          <p:nvPr/>
        </p:nvSpPr>
        <p:spPr>
          <a:xfrm rot="0">
            <a:off x="1142306" y="1140647"/>
            <a:ext cx="3557290" cy="721995"/>
          </a:xfrm>
          <a:prstGeom prst="rect">
            <a:avLst/>
          </a:prstGeom>
        </p:spPr>
        <p:txBody>
          <a:bodyPr anchor="t" rtlCol="false" tIns="0" lIns="0" bIns="0" rIns="0">
            <a:spAutoFit/>
          </a:bodyPr>
          <a:lstStyle/>
          <a:p>
            <a:pPr algn="ctr" marL="0" indent="0" lvl="0">
              <a:lnSpc>
                <a:spcPts val="5880"/>
              </a:lnSpc>
              <a:spcBef>
                <a:spcPct val="0"/>
              </a:spcBef>
            </a:pPr>
            <a:r>
              <a:rPr lang="en-US" b="true" sz="4200">
                <a:solidFill>
                  <a:srgbClr val="000000"/>
                </a:solidFill>
                <a:latin typeface="TS Qamus Bold"/>
                <a:ea typeface="TS Qamus Bold"/>
                <a:cs typeface="TS Qamus Bold"/>
                <a:sym typeface="TS Qamus Bold"/>
              </a:rPr>
              <a:t>8</a:t>
            </a:r>
            <a:r>
              <a:rPr lang="en-US" b="true" sz="4200" strike="noStrike" u="none">
                <a:solidFill>
                  <a:srgbClr val="000000"/>
                </a:solidFill>
                <a:latin typeface="TS Qamus Bold"/>
                <a:ea typeface="TS Qamus Bold"/>
                <a:cs typeface="TS Qamus Bold"/>
                <a:sym typeface="TS Qamus Bold"/>
              </a:rPr>
              <a:t>. Exercice 2</a:t>
            </a:r>
          </a:p>
        </p:txBody>
      </p:sp>
      <p:sp>
        <p:nvSpPr>
          <p:cNvPr name="TextBox 12" id="12"/>
          <p:cNvSpPr txBox="true"/>
          <p:nvPr/>
        </p:nvSpPr>
        <p:spPr>
          <a:xfrm rot="0">
            <a:off x="784016" y="2205542"/>
            <a:ext cx="16719968" cy="3496945"/>
          </a:xfrm>
          <a:prstGeom prst="rect">
            <a:avLst/>
          </a:prstGeom>
        </p:spPr>
        <p:txBody>
          <a:bodyPr anchor="t" rtlCol="false" tIns="0" lIns="0" bIns="0" rIns="0">
            <a:spAutoFit/>
          </a:bodyPr>
          <a:lstStyle/>
          <a:p>
            <a:pPr algn="just" marL="474978" indent="-237489" lvl="1">
              <a:lnSpc>
                <a:spcPts val="3079"/>
              </a:lnSpc>
              <a:spcBef>
                <a:spcPct val="0"/>
              </a:spcBef>
              <a:buAutoNum type="arabicPeriod" startAt="1"/>
            </a:pPr>
            <a:r>
              <a:rPr lang="en-US" b="true" sz="2199" strike="noStrike" u="none">
                <a:solidFill>
                  <a:srgbClr val="000000"/>
                </a:solidFill>
                <a:latin typeface="Open Sans Bold"/>
                <a:ea typeface="Open Sans Bold"/>
                <a:cs typeface="Open Sans Bold"/>
                <a:sym typeface="Open Sans Bold"/>
              </a:rPr>
              <a:t>Mission et Stratégie Générale de l'Entreprise</a:t>
            </a:r>
          </a:p>
          <a:p>
            <a:pPr algn="just">
              <a:lnSpc>
                <a:spcPts val="3079"/>
              </a:lnSpc>
              <a:spcBef>
                <a:spcPct val="0"/>
              </a:spcBef>
            </a:pPr>
          </a:p>
          <a:p>
            <a:pPr algn="just" marL="0" indent="0" lvl="0">
              <a:lnSpc>
                <a:spcPts val="3079"/>
              </a:lnSpc>
              <a:spcBef>
                <a:spcPct val="0"/>
              </a:spcBef>
            </a:pPr>
            <a:r>
              <a:rPr lang="en-US" b="true" sz="2199" strike="noStrike" u="none">
                <a:solidFill>
                  <a:srgbClr val="000000"/>
                </a:solidFill>
                <a:latin typeface="Open Sans Bold"/>
                <a:ea typeface="Open Sans Bold"/>
                <a:cs typeface="Open Sans Bold"/>
                <a:sym typeface="Open Sans Bold"/>
              </a:rPr>
              <a:t>Mission :</a:t>
            </a:r>
          </a:p>
          <a:p>
            <a:pPr algn="just" marL="0" indent="0" lvl="0">
              <a:lnSpc>
                <a:spcPts val="3079"/>
              </a:lnSpc>
              <a:spcBef>
                <a:spcPct val="0"/>
              </a:spcBef>
            </a:pPr>
            <a:r>
              <a:rPr lang="en-US" sz="2199" strike="noStrike" u="none">
                <a:solidFill>
                  <a:srgbClr val="000000"/>
                </a:solidFill>
                <a:latin typeface="Open Sans"/>
                <a:ea typeface="Open Sans"/>
                <a:cs typeface="Open Sans"/>
                <a:sym typeface="Open Sans"/>
              </a:rPr>
              <a:t>Offrir une expérience inoubliable et magique à tous les visiteurs grâce à des attractions exceptionnelles et un service client de haute qualité.</a:t>
            </a:r>
          </a:p>
          <a:p>
            <a:pPr algn="just" marL="0" indent="0" lvl="0">
              <a:lnSpc>
                <a:spcPts val="3079"/>
              </a:lnSpc>
              <a:spcBef>
                <a:spcPct val="0"/>
              </a:spcBef>
            </a:pPr>
            <a:r>
              <a:rPr lang="en-US" b="true" sz="2199" strike="noStrike" u="none">
                <a:solidFill>
                  <a:srgbClr val="000000"/>
                </a:solidFill>
                <a:latin typeface="Open Sans Bold"/>
                <a:ea typeface="Open Sans Bold"/>
                <a:cs typeface="Open Sans Bold"/>
                <a:sym typeface="Open Sans Bold"/>
              </a:rPr>
              <a:t>Stratégie Générale :</a:t>
            </a:r>
          </a:p>
          <a:p>
            <a:pPr algn="just" marL="0" indent="0" lvl="0">
              <a:lnSpc>
                <a:spcPts val="3079"/>
              </a:lnSpc>
              <a:spcBef>
                <a:spcPct val="0"/>
              </a:spcBef>
            </a:pPr>
            <a:r>
              <a:rPr lang="en-US" sz="2199" strike="noStrike" u="none">
                <a:solidFill>
                  <a:srgbClr val="000000"/>
                </a:solidFill>
                <a:latin typeface="Open Sans"/>
                <a:ea typeface="Open Sans"/>
                <a:cs typeface="Open Sans"/>
                <a:sym typeface="Open Sans"/>
              </a:rPr>
              <a:t>Maximiser la satisfaction client en réduisant les temps d'attente et en compensant proactivement les inconvénients.</a:t>
            </a:r>
          </a:p>
          <a:p>
            <a:pPr algn="just" marL="0" indent="0" lvl="0">
              <a:lnSpc>
                <a:spcPts val="3079"/>
              </a:lnSpc>
              <a:spcBef>
                <a:spcPct val="0"/>
              </a:spcBef>
            </a:pPr>
            <a:r>
              <a:rPr lang="en-US" sz="2199" strike="noStrike" u="none">
                <a:solidFill>
                  <a:srgbClr val="000000"/>
                </a:solidFill>
                <a:latin typeface="Open Sans"/>
                <a:ea typeface="Open Sans"/>
                <a:cs typeface="Open Sans"/>
                <a:sym typeface="Open Sans"/>
              </a:rPr>
              <a:t>Innover constamment dans les attractions et l'expérience visiteur.</a:t>
            </a:r>
          </a:p>
          <a:p>
            <a:pPr algn="just" marL="0" indent="0" lvl="0">
              <a:lnSpc>
                <a:spcPts val="3079"/>
              </a:lnSpc>
              <a:spcBef>
                <a:spcPct val="0"/>
              </a:spcBef>
            </a:pPr>
            <a:r>
              <a:rPr lang="en-US" sz="2199" strike="noStrike" u="none">
                <a:solidFill>
                  <a:srgbClr val="000000"/>
                </a:solidFill>
                <a:latin typeface="Open Sans"/>
                <a:ea typeface="Open Sans"/>
                <a:cs typeface="Open Sans"/>
                <a:sym typeface="Open Sans"/>
              </a:rPr>
              <a:t>Optimiser l'efficacité opérationnelle pour réduire les coûts tout en améliorant la qualité du service.</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FFAF6"/>
        </a:solidFill>
      </p:bgPr>
    </p:bg>
    <p:spTree>
      <p:nvGrpSpPr>
        <p:cNvPr id="1" name=""/>
        <p:cNvGrpSpPr/>
        <p:nvPr/>
      </p:nvGrpSpPr>
      <p:grpSpPr>
        <a:xfrm>
          <a:off x="0" y="0"/>
          <a:ext cx="0" cy="0"/>
          <a:chOff x="0" y="0"/>
          <a:chExt cx="0" cy="0"/>
        </a:xfrm>
      </p:grpSpPr>
      <p:sp>
        <p:nvSpPr>
          <p:cNvPr name="AutoShape 2" id="2"/>
          <p:cNvSpPr/>
          <p:nvPr/>
        </p:nvSpPr>
        <p:spPr>
          <a:xfrm>
            <a:off x="1028700" y="1028700"/>
            <a:ext cx="14513590" cy="0"/>
          </a:xfrm>
          <a:prstGeom prst="line">
            <a:avLst/>
          </a:prstGeom>
          <a:ln cap="flat" w="38100">
            <a:solidFill>
              <a:srgbClr val="000000"/>
            </a:solidFill>
            <a:prstDash val="solid"/>
            <a:headEnd type="none" len="sm" w="sm"/>
            <a:tailEnd type="none" len="sm" w="sm"/>
          </a:ln>
        </p:spPr>
      </p:sp>
      <p:grpSp>
        <p:nvGrpSpPr>
          <p:cNvPr name="Group 3" id="3"/>
          <p:cNvGrpSpPr/>
          <p:nvPr/>
        </p:nvGrpSpPr>
        <p:grpSpPr>
          <a:xfrm rot="0">
            <a:off x="4866886" y="1544507"/>
            <a:ext cx="264674" cy="264674"/>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EB868"/>
            </a:solidFill>
          </p:spPr>
        </p:sp>
        <p:sp>
          <p:nvSpPr>
            <p:cNvPr name="TextBox 5" id="5"/>
            <p:cNvSpPr txBox="true"/>
            <p:nvPr/>
          </p:nvSpPr>
          <p:spPr>
            <a:xfrm>
              <a:off x="76200" y="19050"/>
              <a:ext cx="660400" cy="717550"/>
            </a:xfrm>
            <a:prstGeom prst="rect">
              <a:avLst/>
            </a:prstGeom>
          </p:spPr>
          <p:txBody>
            <a:bodyPr anchor="ctr" rtlCol="false" tIns="50800" lIns="50800" bIns="50800" rIns="50800"/>
            <a:lstStyle/>
            <a:p>
              <a:pPr algn="ctr">
                <a:lnSpc>
                  <a:spcPts val="3499"/>
                </a:lnSpc>
              </a:pPr>
            </a:p>
          </p:txBody>
        </p:sp>
      </p:grpSp>
      <p:sp>
        <p:nvSpPr>
          <p:cNvPr name="Freeform 6" id="6"/>
          <p:cNvSpPr/>
          <p:nvPr/>
        </p:nvSpPr>
        <p:spPr>
          <a:xfrm flipH="false" flipV="false" rot="-5650611">
            <a:off x="14844347" y="4636719"/>
            <a:ext cx="6516949" cy="6932925"/>
          </a:xfrm>
          <a:custGeom>
            <a:avLst/>
            <a:gdLst/>
            <a:ahLst/>
            <a:cxnLst/>
            <a:rect r="r" b="b" t="t" l="l"/>
            <a:pathLst>
              <a:path h="6932925" w="6516949">
                <a:moveTo>
                  <a:pt x="0" y="0"/>
                </a:moveTo>
                <a:lnTo>
                  <a:pt x="6516949" y="0"/>
                </a:lnTo>
                <a:lnTo>
                  <a:pt x="6516949" y="6932925"/>
                </a:lnTo>
                <a:lnTo>
                  <a:pt x="0" y="693292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702378" y="2319842"/>
            <a:ext cx="10698262" cy="7402195"/>
          </a:xfrm>
          <a:prstGeom prst="rect">
            <a:avLst/>
          </a:prstGeom>
        </p:spPr>
        <p:txBody>
          <a:bodyPr anchor="t" rtlCol="false" tIns="0" lIns="0" bIns="0" rIns="0">
            <a:spAutoFit/>
          </a:bodyPr>
          <a:lstStyle/>
          <a:p>
            <a:pPr algn="just" marL="0" indent="0" lvl="0">
              <a:lnSpc>
                <a:spcPts val="3079"/>
              </a:lnSpc>
              <a:spcBef>
                <a:spcPct val="0"/>
              </a:spcBef>
            </a:pPr>
            <a:r>
              <a:rPr lang="en-US" b="true" sz="2199" strike="noStrike" u="none">
                <a:solidFill>
                  <a:srgbClr val="000000"/>
                </a:solidFill>
                <a:latin typeface="Open Sans Bold"/>
                <a:ea typeface="Open Sans Bold"/>
                <a:cs typeface="Open Sans Bold"/>
                <a:sym typeface="Open Sans Bold"/>
              </a:rPr>
              <a:t>2. Méthode OVAR Appliquée au Parc d'Attractions</a:t>
            </a:r>
          </a:p>
          <a:p>
            <a:pPr algn="just" marL="0" indent="0" lvl="0">
              <a:lnSpc>
                <a:spcPts val="3079"/>
              </a:lnSpc>
              <a:spcBef>
                <a:spcPct val="0"/>
              </a:spcBef>
            </a:pPr>
            <a:r>
              <a:rPr lang="en-US" b="true" sz="2199" strike="noStrike" u="none">
                <a:solidFill>
                  <a:srgbClr val="000000"/>
                </a:solidFill>
                <a:latin typeface="Open Sans Bold"/>
                <a:ea typeface="Open Sans Bold"/>
                <a:cs typeface="Open Sans Bold"/>
                <a:sym typeface="Open Sans Bold"/>
              </a:rPr>
              <a:t>Objectif 1 :</a:t>
            </a:r>
          </a:p>
          <a:p>
            <a:pPr algn="just" marL="0" indent="0" lvl="0">
              <a:lnSpc>
                <a:spcPts val="3079"/>
              </a:lnSpc>
              <a:spcBef>
                <a:spcPct val="0"/>
              </a:spcBef>
            </a:pPr>
            <a:r>
              <a:rPr lang="en-US" sz="2199" strike="noStrike" u="none">
                <a:solidFill>
                  <a:srgbClr val="000000"/>
                </a:solidFill>
                <a:latin typeface="Open Sans"/>
                <a:ea typeface="Open Sans"/>
                <a:cs typeface="Open Sans"/>
                <a:sym typeface="Open Sans"/>
              </a:rPr>
              <a:t>Améliorer la satisfaction client en réduisant l'impact des temps d'attente excessifs.</a:t>
            </a:r>
          </a:p>
          <a:p>
            <a:pPr algn="just" marL="0" indent="0" lvl="0">
              <a:lnSpc>
                <a:spcPts val="3079"/>
              </a:lnSpc>
              <a:spcBef>
                <a:spcPct val="0"/>
              </a:spcBef>
            </a:pPr>
          </a:p>
          <a:p>
            <a:pPr algn="just" marL="0" indent="0" lvl="0">
              <a:lnSpc>
                <a:spcPts val="3079"/>
              </a:lnSpc>
              <a:spcBef>
                <a:spcPct val="0"/>
              </a:spcBef>
            </a:pPr>
            <a:r>
              <a:rPr lang="en-US" b="true" sz="2199" strike="noStrike" u="none">
                <a:solidFill>
                  <a:srgbClr val="000000"/>
                </a:solidFill>
                <a:latin typeface="Open Sans Bold"/>
                <a:ea typeface="Open Sans Bold"/>
                <a:cs typeface="Open Sans Bold"/>
                <a:sym typeface="Open Sans Bold"/>
              </a:rPr>
              <a:t>Indicateur sur objectif :</a:t>
            </a:r>
          </a:p>
          <a:p>
            <a:pPr algn="just" marL="0" indent="0" lvl="0">
              <a:lnSpc>
                <a:spcPts val="3079"/>
              </a:lnSpc>
              <a:spcBef>
                <a:spcPct val="0"/>
              </a:spcBef>
            </a:pPr>
            <a:r>
              <a:rPr lang="en-US" sz="2199" strike="noStrike" u="none">
                <a:solidFill>
                  <a:srgbClr val="000000"/>
                </a:solidFill>
                <a:latin typeface="Open Sans"/>
                <a:ea typeface="Open Sans"/>
                <a:cs typeface="Open Sans"/>
                <a:sym typeface="Open Sans"/>
              </a:rPr>
              <a:t>Taux de satisfaction client global.</a:t>
            </a:r>
          </a:p>
          <a:p>
            <a:pPr algn="just" marL="0" indent="0" lvl="0">
              <a:lnSpc>
                <a:spcPts val="3079"/>
              </a:lnSpc>
              <a:spcBef>
                <a:spcPct val="0"/>
              </a:spcBef>
            </a:pPr>
          </a:p>
          <a:p>
            <a:pPr algn="just" marL="0" indent="0" lvl="0">
              <a:lnSpc>
                <a:spcPts val="3079"/>
              </a:lnSpc>
              <a:spcBef>
                <a:spcPct val="0"/>
              </a:spcBef>
            </a:pPr>
            <a:r>
              <a:rPr lang="en-US" b="true" sz="2199" strike="noStrike" u="none">
                <a:solidFill>
                  <a:srgbClr val="000000"/>
                </a:solidFill>
                <a:latin typeface="Open Sans Bold"/>
                <a:ea typeface="Open Sans Bold"/>
                <a:cs typeface="Open Sans Bold"/>
                <a:sym typeface="Open Sans Bold"/>
              </a:rPr>
              <a:t>Variables d'actions :</a:t>
            </a:r>
          </a:p>
          <a:p>
            <a:pPr algn="just" marL="0" indent="0" lvl="0">
              <a:lnSpc>
                <a:spcPts val="3079"/>
              </a:lnSpc>
              <a:spcBef>
                <a:spcPct val="0"/>
              </a:spcBef>
            </a:pPr>
            <a:r>
              <a:rPr lang="en-US" sz="2199" strike="noStrike" u="none">
                <a:solidFill>
                  <a:srgbClr val="000000"/>
                </a:solidFill>
                <a:latin typeface="Open Sans"/>
                <a:ea typeface="Open Sans"/>
                <a:cs typeface="Open Sans"/>
                <a:sym typeface="Open Sans"/>
              </a:rPr>
              <a:t>a) Mise en place d'un système de compensation automatique.</a:t>
            </a:r>
          </a:p>
          <a:p>
            <a:pPr algn="just" marL="0" indent="0" lvl="0">
              <a:lnSpc>
                <a:spcPts val="3079"/>
              </a:lnSpc>
              <a:spcBef>
                <a:spcPct val="0"/>
              </a:spcBef>
            </a:pPr>
            <a:r>
              <a:rPr lang="en-US" sz="2199" strike="noStrike" u="none">
                <a:solidFill>
                  <a:srgbClr val="000000"/>
                </a:solidFill>
                <a:latin typeface="Open Sans"/>
                <a:ea typeface="Open Sans"/>
                <a:cs typeface="Open Sans"/>
                <a:sym typeface="Open Sans"/>
              </a:rPr>
              <a:t>b) Optimisation de la gestion des files d'attente.</a:t>
            </a:r>
          </a:p>
          <a:p>
            <a:pPr algn="just" marL="0" indent="0" lvl="0">
              <a:lnSpc>
                <a:spcPts val="3079"/>
              </a:lnSpc>
              <a:spcBef>
                <a:spcPct val="0"/>
              </a:spcBef>
            </a:pPr>
            <a:r>
              <a:rPr lang="en-US" sz="2199" strike="noStrike" u="none">
                <a:solidFill>
                  <a:srgbClr val="000000"/>
                </a:solidFill>
                <a:latin typeface="Open Sans"/>
                <a:ea typeface="Open Sans"/>
                <a:cs typeface="Open Sans"/>
                <a:sym typeface="Open Sans"/>
              </a:rPr>
              <a:t>c) Formation du personnel à la gestion des insatisfactions liées à l'attente.</a:t>
            </a:r>
          </a:p>
          <a:p>
            <a:pPr algn="just" marL="0" indent="0" lvl="0">
              <a:lnSpc>
                <a:spcPts val="3079"/>
              </a:lnSpc>
              <a:spcBef>
                <a:spcPct val="0"/>
              </a:spcBef>
            </a:pPr>
          </a:p>
          <a:p>
            <a:pPr algn="just" marL="0" indent="0" lvl="0">
              <a:lnSpc>
                <a:spcPts val="3079"/>
              </a:lnSpc>
              <a:spcBef>
                <a:spcPct val="0"/>
              </a:spcBef>
            </a:pPr>
            <a:r>
              <a:rPr lang="en-US" b="true" sz="2199" strike="noStrike" u="none">
                <a:solidFill>
                  <a:srgbClr val="000000"/>
                </a:solidFill>
                <a:latin typeface="Open Sans Bold"/>
                <a:ea typeface="Open Sans Bold"/>
                <a:cs typeface="Open Sans Bold"/>
                <a:sym typeface="Open Sans Bold"/>
              </a:rPr>
              <a:t>Indicateurs sur variables d'actions :</a:t>
            </a:r>
          </a:p>
          <a:p>
            <a:pPr algn="just" marL="0" indent="0" lvl="0">
              <a:lnSpc>
                <a:spcPts val="3079"/>
              </a:lnSpc>
              <a:spcBef>
                <a:spcPct val="0"/>
              </a:spcBef>
            </a:pPr>
            <a:r>
              <a:rPr lang="en-US" sz="2199" strike="noStrike" u="none">
                <a:solidFill>
                  <a:srgbClr val="000000"/>
                </a:solidFill>
                <a:latin typeface="Open Sans"/>
                <a:ea typeface="Open Sans"/>
                <a:cs typeface="Open Sans"/>
                <a:sym typeface="Open Sans"/>
              </a:rPr>
              <a:t>a) % de visiteurs compensés automatiquement.</a:t>
            </a:r>
          </a:p>
          <a:p>
            <a:pPr algn="just" marL="0" indent="0" lvl="0">
              <a:lnSpc>
                <a:spcPts val="3079"/>
              </a:lnSpc>
              <a:spcBef>
                <a:spcPct val="0"/>
              </a:spcBef>
            </a:pPr>
            <a:r>
              <a:rPr lang="en-US" sz="2199" strike="noStrike" u="none">
                <a:solidFill>
                  <a:srgbClr val="000000"/>
                </a:solidFill>
                <a:latin typeface="Open Sans"/>
                <a:ea typeface="Open Sans"/>
                <a:cs typeface="Open Sans"/>
                <a:sym typeface="Open Sans"/>
              </a:rPr>
              <a:t>a) Délai moyen entre dépassement du temps d'attente et attribution du fastpass.</a:t>
            </a:r>
          </a:p>
          <a:p>
            <a:pPr algn="just" marL="0" indent="0" lvl="0">
              <a:lnSpc>
                <a:spcPts val="3079"/>
              </a:lnSpc>
              <a:spcBef>
                <a:spcPct val="0"/>
              </a:spcBef>
            </a:pPr>
            <a:r>
              <a:rPr lang="en-US" sz="2199" strike="noStrike" u="none">
                <a:solidFill>
                  <a:srgbClr val="000000"/>
                </a:solidFill>
                <a:latin typeface="Open Sans"/>
                <a:ea typeface="Open Sans"/>
                <a:cs typeface="Open Sans"/>
                <a:sym typeface="Open Sans"/>
              </a:rPr>
              <a:t>b) Écart moyen entre temps d'attente affiché et réel.</a:t>
            </a:r>
          </a:p>
          <a:p>
            <a:pPr algn="just" marL="0" indent="0" lvl="0">
              <a:lnSpc>
                <a:spcPts val="3079"/>
              </a:lnSpc>
              <a:spcBef>
                <a:spcPct val="0"/>
              </a:spcBef>
            </a:pPr>
            <a:r>
              <a:rPr lang="en-US" sz="2199" strike="noStrike" u="none">
                <a:solidFill>
                  <a:srgbClr val="000000"/>
                </a:solidFill>
                <a:latin typeface="Open Sans"/>
                <a:ea typeface="Open Sans"/>
                <a:cs typeface="Open Sans"/>
                <a:sym typeface="Open Sans"/>
              </a:rPr>
              <a:t>b) Nombre d'attractions avec prévision des temps d'attente en temps réel.</a:t>
            </a:r>
          </a:p>
          <a:p>
            <a:pPr algn="just" marL="0" indent="0" lvl="0">
              <a:lnSpc>
                <a:spcPts val="3079"/>
              </a:lnSpc>
              <a:spcBef>
                <a:spcPct val="0"/>
              </a:spcBef>
            </a:pPr>
            <a:r>
              <a:rPr lang="en-US" sz="2199" strike="noStrike" u="none">
                <a:solidFill>
                  <a:srgbClr val="000000"/>
                </a:solidFill>
                <a:latin typeface="Open Sans"/>
                <a:ea typeface="Open Sans"/>
                <a:cs typeface="Open Sans"/>
                <a:sym typeface="Open Sans"/>
              </a:rPr>
              <a:t>c) Nombre d'employés formés à la gestion des insatisfactions.</a:t>
            </a:r>
          </a:p>
          <a:p>
            <a:pPr algn="just" marL="0" indent="0" lvl="0">
              <a:lnSpc>
                <a:spcPts val="3079"/>
              </a:lnSpc>
              <a:spcBef>
                <a:spcPct val="0"/>
              </a:spcBef>
            </a:pPr>
            <a:r>
              <a:rPr lang="en-US" sz="2199" strike="noStrike" u="none">
                <a:solidFill>
                  <a:srgbClr val="000000"/>
                </a:solidFill>
                <a:latin typeface="Open Sans"/>
                <a:ea typeface="Open Sans"/>
                <a:cs typeface="Open Sans"/>
                <a:sym typeface="Open Sans"/>
              </a:rPr>
              <a:t>c) Taux de résolution des plaintes liées à l'attente.</a:t>
            </a:r>
          </a:p>
        </p:txBody>
      </p:sp>
      <p:sp>
        <p:nvSpPr>
          <p:cNvPr name="Freeform 8" id="8"/>
          <p:cNvSpPr/>
          <p:nvPr/>
        </p:nvSpPr>
        <p:spPr>
          <a:xfrm flipH="false" flipV="false" rot="0">
            <a:off x="11223713" y="7574431"/>
            <a:ext cx="7315200" cy="3367738"/>
          </a:xfrm>
          <a:custGeom>
            <a:avLst/>
            <a:gdLst/>
            <a:ahLst/>
            <a:cxnLst/>
            <a:rect r="r" b="b" t="t" l="l"/>
            <a:pathLst>
              <a:path h="3367738" w="7315200">
                <a:moveTo>
                  <a:pt x="0" y="0"/>
                </a:moveTo>
                <a:lnTo>
                  <a:pt x="7315200" y="0"/>
                </a:lnTo>
                <a:lnTo>
                  <a:pt x="7315200" y="3367738"/>
                </a:lnTo>
                <a:lnTo>
                  <a:pt x="0" y="336773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9" id="9"/>
          <p:cNvSpPr txBox="true"/>
          <p:nvPr/>
        </p:nvSpPr>
        <p:spPr>
          <a:xfrm rot="0">
            <a:off x="15801156" y="852170"/>
            <a:ext cx="2486844" cy="314959"/>
          </a:xfrm>
          <a:prstGeom prst="rect">
            <a:avLst/>
          </a:prstGeom>
        </p:spPr>
        <p:txBody>
          <a:bodyPr anchor="t" rtlCol="false" tIns="0" lIns="0" bIns="0" rIns="0">
            <a:spAutoFit/>
          </a:bodyPr>
          <a:lstStyle/>
          <a:p>
            <a:pPr algn="l">
              <a:lnSpc>
                <a:spcPts val="2590"/>
              </a:lnSpc>
            </a:pPr>
            <a:r>
              <a:rPr lang="en-US" sz="1850" b="true">
                <a:solidFill>
                  <a:srgbClr val="000000"/>
                </a:solidFill>
                <a:latin typeface="TS Qamus Bold"/>
                <a:ea typeface="TS Qamus Bold"/>
                <a:cs typeface="TS Qamus Bold"/>
                <a:sym typeface="TS Qamus Bold"/>
              </a:rPr>
              <a:t>2024</a:t>
            </a:r>
          </a:p>
        </p:txBody>
      </p:sp>
      <p:sp>
        <p:nvSpPr>
          <p:cNvPr name="TextBox 10" id="10"/>
          <p:cNvSpPr txBox="true"/>
          <p:nvPr/>
        </p:nvSpPr>
        <p:spPr>
          <a:xfrm rot="0">
            <a:off x="1142306" y="1140647"/>
            <a:ext cx="3557290" cy="721995"/>
          </a:xfrm>
          <a:prstGeom prst="rect">
            <a:avLst/>
          </a:prstGeom>
        </p:spPr>
        <p:txBody>
          <a:bodyPr anchor="t" rtlCol="false" tIns="0" lIns="0" bIns="0" rIns="0">
            <a:spAutoFit/>
          </a:bodyPr>
          <a:lstStyle/>
          <a:p>
            <a:pPr algn="ctr" marL="0" indent="0" lvl="0">
              <a:lnSpc>
                <a:spcPts val="5880"/>
              </a:lnSpc>
              <a:spcBef>
                <a:spcPct val="0"/>
              </a:spcBef>
            </a:pPr>
            <a:r>
              <a:rPr lang="en-US" b="true" sz="4200">
                <a:solidFill>
                  <a:srgbClr val="000000"/>
                </a:solidFill>
                <a:latin typeface="TS Qamus Bold"/>
                <a:ea typeface="TS Qamus Bold"/>
                <a:cs typeface="TS Qamus Bold"/>
                <a:sym typeface="TS Qamus Bold"/>
              </a:rPr>
              <a:t>8</a:t>
            </a:r>
            <a:r>
              <a:rPr lang="en-US" b="true" sz="4200" strike="noStrike" u="none">
                <a:solidFill>
                  <a:srgbClr val="000000"/>
                </a:solidFill>
                <a:latin typeface="TS Qamus Bold"/>
                <a:ea typeface="TS Qamus Bold"/>
                <a:cs typeface="TS Qamus Bold"/>
                <a:sym typeface="TS Qamus Bold"/>
              </a:rPr>
              <a:t>. Exercice 2</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FFAF6"/>
        </a:solidFill>
      </p:bgPr>
    </p:bg>
    <p:spTree>
      <p:nvGrpSpPr>
        <p:cNvPr id="1" name=""/>
        <p:cNvGrpSpPr/>
        <p:nvPr/>
      </p:nvGrpSpPr>
      <p:grpSpPr>
        <a:xfrm>
          <a:off x="0" y="0"/>
          <a:ext cx="0" cy="0"/>
          <a:chOff x="0" y="0"/>
          <a:chExt cx="0" cy="0"/>
        </a:xfrm>
      </p:grpSpPr>
      <p:sp>
        <p:nvSpPr>
          <p:cNvPr name="AutoShape 2" id="2"/>
          <p:cNvSpPr/>
          <p:nvPr/>
        </p:nvSpPr>
        <p:spPr>
          <a:xfrm>
            <a:off x="1028700" y="1028700"/>
            <a:ext cx="14513590" cy="0"/>
          </a:xfrm>
          <a:prstGeom prst="line">
            <a:avLst/>
          </a:prstGeom>
          <a:ln cap="flat" w="38100">
            <a:solidFill>
              <a:srgbClr val="000000"/>
            </a:solidFill>
            <a:prstDash val="solid"/>
            <a:headEnd type="none" len="sm" w="sm"/>
            <a:tailEnd type="none" len="sm" w="sm"/>
          </a:ln>
        </p:spPr>
      </p:sp>
      <p:sp>
        <p:nvSpPr>
          <p:cNvPr name="Freeform 3" id="3"/>
          <p:cNvSpPr/>
          <p:nvPr/>
        </p:nvSpPr>
        <p:spPr>
          <a:xfrm flipH="false" flipV="false" rot="-5650611">
            <a:off x="13479480" y="5476765"/>
            <a:ext cx="6516949" cy="6932925"/>
          </a:xfrm>
          <a:custGeom>
            <a:avLst/>
            <a:gdLst/>
            <a:ahLst/>
            <a:cxnLst/>
            <a:rect r="r" b="b" t="t" l="l"/>
            <a:pathLst>
              <a:path h="6932925" w="6516949">
                <a:moveTo>
                  <a:pt x="0" y="0"/>
                </a:moveTo>
                <a:lnTo>
                  <a:pt x="6516950" y="0"/>
                </a:lnTo>
                <a:lnTo>
                  <a:pt x="6516950" y="6932925"/>
                </a:lnTo>
                <a:lnTo>
                  <a:pt x="0" y="693292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945330" y="8229600"/>
            <a:ext cx="5192177" cy="4114800"/>
          </a:xfrm>
          <a:custGeom>
            <a:avLst/>
            <a:gdLst/>
            <a:ahLst/>
            <a:cxnLst/>
            <a:rect r="r" b="b" t="t" l="l"/>
            <a:pathLst>
              <a:path h="4114800" w="5192177">
                <a:moveTo>
                  <a:pt x="0" y="0"/>
                </a:moveTo>
                <a:lnTo>
                  <a:pt x="5192177" y="0"/>
                </a:lnTo>
                <a:lnTo>
                  <a:pt x="5192177"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6845787" y="5440926"/>
            <a:ext cx="3825295" cy="4114800"/>
          </a:xfrm>
          <a:custGeom>
            <a:avLst/>
            <a:gdLst/>
            <a:ahLst/>
            <a:cxnLst/>
            <a:rect r="r" b="b" t="t" l="l"/>
            <a:pathLst>
              <a:path h="4114800" w="3825295">
                <a:moveTo>
                  <a:pt x="0" y="0"/>
                </a:moveTo>
                <a:lnTo>
                  <a:pt x="3825295" y="0"/>
                </a:lnTo>
                <a:lnTo>
                  <a:pt x="3825295"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6" id="6"/>
          <p:cNvSpPr txBox="true"/>
          <p:nvPr/>
        </p:nvSpPr>
        <p:spPr>
          <a:xfrm rot="0">
            <a:off x="1382554" y="2891525"/>
            <a:ext cx="14751761" cy="1310911"/>
          </a:xfrm>
          <a:prstGeom prst="rect">
            <a:avLst/>
          </a:prstGeom>
        </p:spPr>
        <p:txBody>
          <a:bodyPr anchor="t" rtlCol="false" tIns="0" lIns="0" bIns="0" rIns="0">
            <a:spAutoFit/>
          </a:bodyPr>
          <a:lstStyle/>
          <a:p>
            <a:pPr algn="ctr" marL="0" indent="0" lvl="0">
              <a:lnSpc>
                <a:spcPts val="10486"/>
              </a:lnSpc>
            </a:pPr>
            <a:r>
              <a:rPr lang="en-US" b="true" sz="8256">
                <a:solidFill>
                  <a:srgbClr val="000000"/>
                </a:solidFill>
                <a:latin typeface="TS Qamus Bold"/>
                <a:ea typeface="TS Qamus Bold"/>
                <a:cs typeface="TS Qamus Bold"/>
                <a:sym typeface="TS Qamus Bold"/>
              </a:rPr>
              <a:t>Merci pour votre écoute !</a:t>
            </a:r>
          </a:p>
        </p:txBody>
      </p:sp>
      <p:sp>
        <p:nvSpPr>
          <p:cNvPr name="TextBox 7" id="7"/>
          <p:cNvSpPr txBox="true"/>
          <p:nvPr/>
        </p:nvSpPr>
        <p:spPr>
          <a:xfrm rot="0">
            <a:off x="15801156" y="852170"/>
            <a:ext cx="2486844" cy="314959"/>
          </a:xfrm>
          <a:prstGeom prst="rect">
            <a:avLst/>
          </a:prstGeom>
        </p:spPr>
        <p:txBody>
          <a:bodyPr anchor="t" rtlCol="false" tIns="0" lIns="0" bIns="0" rIns="0">
            <a:spAutoFit/>
          </a:bodyPr>
          <a:lstStyle/>
          <a:p>
            <a:pPr algn="l">
              <a:lnSpc>
                <a:spcPts val="2590"/>
              </a:lnSpc>
            </a:pPr>
            <a:r>
              <a:rPr lang="en-US" sz="1850" b="true">
                <a:solidFill>
                  <a:srgbClr val="000000"/>
                </a:solidFill>
                <a:latin typeface="TS Qamus Bold"/>
                <a:ea typeface="TS Qamus Bold"/>
                <a:cs typeface="TS Qamus Bold"/>
                <a:sym typeface="TS Qamus Bold"/>
              </a:rPr>
              <a:t> 2024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DAGS0Ygwsfc</dc:identifier>
  <dcterms:modified xsi:type="dcterms:W3CDTF">2011-08-01T06:04:30Z</dcterms:modified>
  <cp:revision>1</cp:revision>
  <dc:title>Coloré Formes Abstraites Business Entreprise Présentation </dc:title>
</cp:coreProperties>
</file>